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2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November%202023\November%202023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November%202023\November%202023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November%202023\November%202023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November%202023\November%202023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November'!$B$3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November'!$C$2:$N$2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November'!$C$3:$N$3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E2-48C7-8954-41213115FAB3}"/>
            </c:ext>
          </c:extLst>
        </c:ser>
        <c:ser>
          <c:idx val="1"/>
          <c:order val="1"/>
          <c:tx>
            <c:strRef>
              <c:f>'BVAG - November'!$B$4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November'!$C$2:$N$2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November'!$C$4:$N$4</c:f>
              <c:numCache>
                <c:formatCode>General</c:formatCode>
                <c:ptCount val="12"/>
                <c:pt idx="0">
                  <c:v>3021.23</c:v>
                </c:pt>
                <c:pt idx="1">
                  <c:v>66409.98000000001</c:v>
                </c:pt>
                <c:pt idx="2">
                  <c:v>342617.29</c:v>
                </c:pt>
                <c:pt idx="3">
                  <c:v>76426.280000000028</c:v>
                </c:pt>
                <c:pt idx="4">
                  <c:v>173380.45999999996</c:v>
                </c:pt>
                <c:pt idx="5">
                  <c:v>255692.87</c:v>
                </c:pt>
                <c:pt idx="6">
                  <c:v>248687.7699999999</c:v>
                </c:pt>
                <c:pt idx="7">
                  <c:v>43470</c:v>
                </c:pt>
                <c:pt idx="8">
                  <c:v>17679.930000000168</c:v>
                </c:pt>
                <c:pt idx="9">
                  <c:v>17009.810000000056</c:v>
                </c:pt>
                <c:pt idx="10">
                  <c:v>91206.339999999851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E2-48C7-8954-41213115FA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November'!$B$9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November'!$C$8:$N$8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November'!$C$9:$N$9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D6-41BB-BC2D-3F30A20D52E2}"/>
            </c:ext>
          </c:extLst>
        </c:ser>
        <c:ser>
          <c:idx val="1"/>
          <c:order val="1"/>
          <c:tx>
            <c:strRef>
              <c:f>'BVAG - November'!$B$10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November'!$C$8:$N$8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November'!$C$10:$N$10</c:f>
              <c:numCache>
                <c:formatCode>General</c:formatCode>
                <c:ptCount val="12"/>
                <c:pt idx="0">
                  <c:v>3021.23</c:v>
                </c:pt>
                <c:pt idx="1">
                  <c:v>69431.210000000006</c:v>
                </c:pt>
                <c:pt idx="2">
                  <c:v>412048.5</c:v>
                </c:pt>
                <c:pt idx="3">
                  <c:v>488474.78</c:v>
                </c:pt>
                <c:pt idx="4">
                  <c:v>661855.24</c:v>
                </c:pt>
                <c:pt idx="5">
                  <c:v>917548.11</c:v>
                </c:pt>
                <c:pt idx="6">
                  <c:v>1166235.8799999999</c:v>
                </c:pt>
                <c:pt idx="7">
                  <c:v>1209705.8799999999</c:v>
                </c:pt>
                <c:pt idx="8">
                  <c:v>1227385.81</c:v>
                </c:pt>
                <c:pt idx="9">
                  <c:v>1244395.6200000001</c:v>
                </c:pt>
                <c:pt idx="10">
                  <c:v>1335601.96</c:v>
                </c:pt>
                <c:pt idx="11">
                  <c:v>1335601.96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D6-41BB-BC2D-3F30A20D5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November'!$B$21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November'!$C$19:$N$19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November'!$C$21:$N$21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99041.633409999995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8E-4D90-B651-159537885C01}"/>
            </c:ext>
          </c:extLst>
        </c:ser>
        <c:ser>
          <c:idx val="0"/>
          <c:order val="1"/>
          <c:tx>
            <c:strRef>
              <c:f>'BVAG - November'!$B$20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November'!$C$19:$N$19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November'!$C$20:$N$20</c:f>
              <c:numCache>
                <c:formatCode>0.00</c:formatCode>
                <c:ptCount val="12"/>
                <c:pt idx="0">
                  <c:v>76208.14</c:v>
                </c:pt>
                <c:pt idx="1">
                  <c:v>139607.82999999999</c:v>
                </c:pt>
                <c:pt idx="2">
                  <c:v>115219.13000000002</c:v>
                </c:pt>
                <c:pt idx="3">
                  <c:v>83182.22</c:v>
                </c:pt>
                <c:pt idx="4">
                  <c:v>96793.560000000027</c:v>
                </c:pt>
                <c:pt idx="5">
                  <c:v>101100.76999999997</c:v>
                </c:pt>
                <c:pt idx="6">
                  <c:v>68537.38</c:v>
                </c:pt>
                <c:pt idx="7">
                  <c:v>75876.090000000055</c:v>
                </c:pt>
                <c:pt idx="8">
                  <c:v>74305.239999999918</c:v>
                </c:pt>
                <c:pt idx="9">
                  <c:v>95213.790000000066</c:v>
                </c:pt>
                <c:pt idx="10">
                  <c:v>84353.80999999991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8E-4D90-B651-159537885C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November'!$B$27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November'!$C$25:$N$25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November'!$C$27:$N$27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990416.33409999998</c:v>
                </c:pt>
                <c:pt idx="10">
                  <c:v>1089457.9675099999</c:v>
                </c:pt>
                <c:pt idx="11">
                  <c:v>1188499.6009199999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1-47B6-8B7D-5B125CF86250}"/>
            </c:ext>
          </c:extLst>
        </c:ser>
        <c:ser>
          <c:idx val="0"/>
          <c:order val="1"/>
          <c:tx>
            <c:strRef>
              <c:f>'BVAG - November'!$B$26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November'!$C$25:$N$25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November'!$C$26:$N$26</c:f>
              <c:numCache>
                <c:formatCode>General</c:formatCode>
                <c:ptCount val="12"/>
                <c:pt idx="0">
                  <c:v>76208.14</c:v>
                </c:pt>
                <c:pt idx="1">
                  <c:v>215815.96999999997</c:v>
                </c:pt>
                <c:pt idx="2">
                  <c:v>331035.09999999998</c:v>
                </c:pt>
                <c:pt idx="3">
                  <c:v>414217.31999999995</c:v>
                </c:pt>
                <c:pt idx="4">
                  <c:v>511010.88</c:v>
                </c:pt>
                <c:pt idx="5">
                  <c:v>612111.65</c:v>
                </c:pt>
                <c:pt idx="6">
                  <c:v>680649.03</c:v>
                </c:pt>
                <c:pt idx="7">
                  <c:v>756525.12000000011</c:v>
                </c:pt>
                <c:pt idx="8">
                  <c:v>830830.36</c:v>
                </c:pt>
                <c:pt idx="9">
                  <c:v>926044.15</c:v>
                </c:pt>
                <c:pt idx="10">
                  <c:v>1010397.96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1-47B6-8B7D-5B125CF86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November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2538688" y="4826130"/>
            <a:ext cx="6352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Total Unreserved = (Total Bank Accounts, Receivables) – (Reserve Fund, Apparatus Fund, Pension Fund, Payables)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November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$606,473.01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$420,906.84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3123789" y="1343967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8315303-1398-0025-B328-5A83A399AB54}"/>
              </a:ext>
            </a:extLst>
          </p:cNvPr>
          <p:cNvSpPr txBox="1"/>
          <p:nvPr/>
        </p:nvSpPr>
        <p:spPr>
          <a:xfrm>
            <a:off x="1193696" y="2778584"/>
            <a:ext cx="6449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Note: Reserved amount differs from Acct 1028 by $94.03, interest to be accrued in Gen Op Fund </a:t>
            </a:r>
          </a:p>
        </p:txBody>
      </p:sp>
      <p:graphicFrame>
        <p:nvGraphicFramePr>
          <p:cNvPr id="31" name="Table 127">
            <a:extLst>
              <a:ext uri="{FF2B5EF4-FFF2-40B4-BE49-F238E27FC236}">
                <a16:creationId xmlns:a16="http://schemas.microsoft.com/office/drawing/2014/main" id="{62079056-C206-5739-792B-55759C216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865697"/>
              </p:ext>
            </p:extLst>
          </p:nvPr>
        </p:nvGraphicFramePr>
        <p:xfrm>
          <a:off x="553452" y="4207251"/>
          <a:ext cx="344527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635">
                  <a:extLst>
                    <a:ext uri="{9D8B030D-6E8A-4147-A177-3AD203B41FA5}">
                      <a16:colId xmlns:a16="http://schemas.microsoft.com/office/drawing/2014/main" val="1642123038"/>
                    </a:ext>
                  </a:extLst>
                </a:gridCol>
                <a:gridCol w="1722635">
                  <a:extLst>
                    <a:ext uri="{9D8B030D-6E8A-4147-A177-3AD203B41FA5}">
                      <a16:colId xmlns:a16="http://schemas.microsoft.com/office/drawing/2014/main" val="1349683440"/>
                    </a:ext>
                  </a:extLst>
                </a:gridCol>
              </a:tblGrid>
              <a:tr h="24651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Unreserved Funds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$611,983.69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2690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34C5C84-3AA9-7E01-055F-F12CC2C95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336" y="1422665"/>
            <a:ext cx="3509963" cy="10953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BFA0109-A81E-9E49-3EDE-DFB0E6425763}"/>
              </a:ext>
            </a:extLst>
          </p:cNvPr>
          <p:cNvSpPr/>
          <p:nvPr/>
        </p:nvSpPr>
        <p:spPr>
          <a:xfrm>
            <a:off x="3148490" y="1332260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627BA3-CBEA-60C6-AEE2-494391195550}"/>
              </a:ext>
            </a:extLst>
          </p:cNvPr>
          <p:cNvSpPr/>
          <p:nvPr/>
        </p:nvSpPr>
        <p:spPr>
          <a:xfrm>
            <a:off x="3150142" y="1732827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8C7F30-EBBE-5ED5-59BA-1E71C780DFB6}"/>
              </a:ext>
            </a:extLst>
          </p:cNvPr>
          <p:cNvSpPr/>
          <p:nvPr/>
        </p:nvSpPr>
        <p:spPr>
          <a:xfrm>
            <a:off x="3156632" y="2117445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F971D8-DBF5-D432-2573-222223D5DE0D}"/>
              </a:ext>
            </a:extLst>
          </p:cNvPr>
          <p:cNvSpPr/>
          <p:nvPr/>
        </p:nvSpPr>
        <p:spPr>
          <a:xfrm>
            <a:off x="3148129" y="2330089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FD9C6B1-18B6-1910-AE08-A4383F00DB72}"/>
              </a:ext>
            </a:extLst>
          </p:cNvPr>
          <p:cNvSpPr/>
          <p:nvPr/>
        </p:nvSpPr>
        <p:spPr>
          <a:xfrm>
            <a:off x="3148544" y="2526270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58FB0D-1963-2361-0A0A-A31F94E6B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281" y="1161736"/>
            <a:ext cx="2957513" cy="1466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A339515-292D-954B-BDCA-4BB1A4FA7E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731" y="3145218"/>
            <a:ext cx="3167063" cy="7334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7AC8B03-C83E-697D-77B2-85F2F8DF29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5858" y="3110245"/>
            <a:ext cx="2957513" cy="91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November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5858164"/>
            <a:ext cx="851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/>
              <a:t>To date received $1,253,673 in tax revenue + $1,852 (donations) + $2,124 (uncategorized) + $4,200 (medical training) + $27,660 in interest income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$46K is bookkeeping adjustment required by Audit (offset in Expenses)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“Other Income” received in November, $77,511 (most Wildland Fire billing received)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District has received 104% of total 2023 income through November (~$51K delta)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95060A42-53D8-57A3-6493-571B34BE6E58}"/>
              </a:ext>
            </a:extLst>
          </p:cNvPr>
          <p:cNvGrpSpPr/>
          <p:nvPr/>
        </p:nvGrpSpPr>
        <p:grpSpPr>
          <a:xfrm>
            <a:off x="2018270" y="1074615"/>
            <a:ext cx="4986079" cy="3151396"/>
            <a:chOff x="1546524" y="1074615"/>
            <a:chExt cx="5457825" cy="404195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1F8CEF9-CD28-A7EE-BE6C-4141D00D8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46524" y="1074615"/>
              <a:ext cx="5457825" cy="130492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049D623-4D0D-B915-E33D-817B62CB50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524" y="2368604"/>
              <a:ext cx="5457825" cy="2747963"/>
            </a:xfrm>
            <a:prstGeom prst="rect">
              <a:avLst/>
            </a:prstGeom>
          </p:spPr>
        </p:pic>
      </p:grp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1484914"/>
              </p:ext>
            </p:extLst>
          </p:nvPr>
        </p:nvGraphicFramePr>
        <p:xfrm>
          <a:off x="140040" y="4129617"/>
          <a:ext cx="4334012" cy="1867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443612"/>
              </p:ext>
            </p:extLst>
          </p:nvPr>
        </p:nvGraphicFramePr>
        <p:xfrm>
          <a:off x="4876800" y="4129618"/>
          <a:ext cx="4208727" cy="1851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November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9238" y="6404967"/>
            <a:ext cx="4553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/>
              <a:t>“Other Expenses” mostly related Wildland expenses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200" dirty="0"/>
              <a:t>$12.3K underspent for November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58F2AB-4F5F-5936-F112-82A0B045233C}"/>
              </a:ext>
            </a:extLst>
          </p:cNvPr>
          <p:cNvSpPr txBox="1"/>
          <p:nvPr/>
        </p:nvSpPr>
        <p:spPr>
          <a:xfrm>
            <a:off x="4727519" y="6539433"/>
            <a:ext cx="3194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/>
              <a:t>YTD underspent by ~$79K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A224D41-B3D4-6857-2F1E-999CD7700828}"/>
              </a:ext>
            </a:extLst>
          </p:cNvPr>
          <p:cNvSpPr/>
          <p:nvPr/>
        </p:nvSpPr>
        <p:spPr>
          <a:xfrm>
            <a:off x="4475535" y="2750120"/>
            <a:ext cx="503969" cy="1375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DAFFA05-7594-D447-5675-AD6F5836A660}"/>
              </a:ext>
            </a:extLst>
          </p:cNvPr>
          <p:cNvGrpSpPr/>
          <p:nvPr/>
        </p:nvGrpSpPr>
        <p:grpSpPr>
          <a:xfrm>
            <a:off x="1812323" y="1074615"/>
            <a:ext cx="5143903" cy="3716731"/>
            <a:chOff x="1661856" y="1102404"/>
            <a:chExt cx="5467366" cy="418707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EFB3838-8AFB-5B5A-F73B-CC4D7921D097}"/>
                </a:ext>
              </a:extLst>
            </p:cNvPr>
            <p:cNvGrpSpPr/>
            <p:nvPr/>
          </p:nvGrpSpPr>
          <p:grpSpPr>
            <a:xfrm>
              <a:off x="1661856" y="1102404"/>
              <a:ext cx="5466061" cy="1833062"/>
              <a:chOff x="1661856" y="1102404"/>
              <a:chExt cx="5466061" cy="1833062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7E073FDA-47B5-BA23-D01D-92383AF65E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70092" y="1282878"/>
                <a:ext cx="5457825" cy="1652588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3B5DAA31-B5F4-A8CB-D29A-324D086CF0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1856" y="1102404"/>
                <a:ext cx="5457825" cy="200025"/>
              </a:xfrm>
              <a:prstGeom prst="rect">
                <a:avLst/>
              </a:prstGeom>
            </p:spPr>
          </p:pic>
        </p:grp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CBA95C1-D31A-549B-C646-9DA4F6C520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71397" y="2912995"/>
              <a:ext cx="5457825" cy="2376488"/>
            </a:xfrm>
            <a:prstGeom prst="rect">
              <a:avLst/>
            </a:prstGeom>
          </p:spPr>
        </p:pic>
      </p:grp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642273"/>
              </p:ext>
            </p:extLst>
          </p:nvPr>
        </p:nvGraphicFramePr>
        <p:xfrm>
          <a:off x="211667" y="4791345"/>
          <a:ext cx="4131734" cy="1694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169286"/>
              </p:ext>
            </p:extLst>
          </p:nvPr>
        </p:nvGraphicFramePr>
        <p:xfrm>
          <a:off x="4199467" y="4778215"/>
          <a:ext cx="4886059" cy="1756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November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013" y="1280777"/>
            <a:ext cx="87435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NFPD should expect to leave 2023 with a budget surplus of ~ $200K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800" dirty="0"/>
              <a:t>Including the retained earnings from 2022 of $247,013, we should have a total surplus of ~ $447K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Need to move $74.5K - $13,073 (Command Vehicle payment) to the </a:t>
            </a:r>
            <a:r>
              <a:rPr lang="en-US" dirty="0" err="1"/>
              <a:t>Colotrust</a:t>
            </a:r>
            <a:r>
              <a:rPr lang="en-US" dirty="0"/>
              <a:t> Apparatus Fund.  This is the minimum through November but should move more at end of 2023 to have funds for initial new vehicle payments. (for Board visibility)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Nederland Fire funds are in good shape for month ending November 2023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6" ma:contentTypeDescription="Create a new document." ma:contentTypeScope="" ma:versionID="abbdf615960f701f4047f661e72ce6a7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6b2d2820ccbe2942691b58647bb0da69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329377A-A47D-4C29-A85A-31F6D66597BE}"/>
</file>

<file path=customXml/itemProps2.xml><?xml version="1.0" encoding="utf-8"?>
<ds:datastoreItem xmlns:ds="http://schemas.openxmlformats.org/officeDocument/2006/customXml" ds:itemID="{30C8F697-0606-4A20-B365-73446EF311E8}"/>
</file>

<file path=customXml/itemProps3.xml><?xml version="1.0" encoding="utf-8"?>
<ds:datastoreItem xmlns:ds="http://schemas.openxmlformats.org/officeDocument/2006/customXml" ds:itemID="{2597CDBB-D074-4E83-9171-851502F8A3D0}"/>
</file>

<file path=docProps/app.xml><?xml version="1.0" encoding="utf-8"?>
<Properties xmlns="http://schemas.openxmlformats.org/officeDocument/2006/extended-properties" xmlns:vt="http://schemas.openxmlformats.org/officeDocument/2006/docPropsVTypes">
  <TotalTime>293543</TotalTime>
  <Words>294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November 2023</vt:lpstr>
      <vt:lpstr>NFPD Income – November 2023</vt:lpstr>
      <vt:lpstr>NFPD Expense – November 2023</vt:lpstr>
      <vt:lpstr>NFPD Finance – November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173</cp:revision>
  <dcterms:created xsi:type="dcterms:W3CDTF">2020-08-05T18:00:36Z</dcterms:created>
  <dcterms:modified xsi:type="dcterms:W3CDTF">2023-12-20T04:01:02Z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