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style2.xml" ContentType="application/vnd.ms-office.chartstyl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94"/>
  </p:normalViewPr>
  <p:slideViewPr>
    <p:cSldViewPr snapToGrid="0" snapToObjects="1">
      <p:cViewPr varScale="1">
        <p:scale>
          <a:sx n="120" d="100"/>
          <a:sy n="120" d="100"/>
        </p:scale>
        <p:origin x="10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3\December%202023\December%202023%20Financials%20Worksheet%20(Summary)%20v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3\December%202023\December%202023%20Financials%20Worksheet%20(Summary)%20v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3\December%202023\December%202023%20Financials%20Worksheet%20(Summary)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3\December%202023\December%202023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December'!$B$3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December'!$C$2:$N$2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December'!$C$3:$N$3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107179.94088416667</c:v>
                </c:pt>
                <c:pt idx="2">
                  <c:v>107179.94088416667</c:v>
                </c:pt>
                <c:pt idx="3">
                  <c:v>107179.94088416667</c:v>
                </c:pt>
                <c:pt idx="4">
                  <c:v>107179.94088416666</c:v>
                </c:pt>
                <c:pt idx="5">
                  <c:v>107179.94088416666</c:v>
                </c:pt>
                <c:pt idx="6">
                  <c:v>107179.94088416667</c:v>
                </c:pt>
                <c:pt idx="7">
                  <c:v>107179.94088416667</c:v>
                </c:pt>
                <c:pt idx="8">
                  <c:v>107179.94088416669</c:v>
                </c:pt>
                <c:pt idx="9">
                  <c:v>107179.9408841667</c:v>
                </c:pt>
                <c:pt idx="10">
                  <c:v>107179.94088416675</c:v>
                </c:pt>
                <c:pt idx="11">
                  <c:v>107179.94088416686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0B-4F58-B202-EF39EAE2BD90}"/>
            </c:ext>
          </c:extLst>
        </c:ser>
        <c:ser>
          <c:idx val="1"/>
          <c:order val="1"/>
          <c:tx>
            <c:strRef>
              <c:f>'BVAG - December'!$B$4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December'!$C$2:$N$2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December'!$C$4:$N$4</c:f>
              <c:numCache>
                <c:formatCode>General</c:formatCode>
                <c:ptCount val="12"/>
                <c:pt idx="0">
                  <c:v>3021.23</c:v>
                </c:pt>
                <c:pt idx="1">
                  <c:v>66409.98000000001</c:v>
                </c:pt>
                <c:pt idx="2">
                  <c:v>342617.29</c:v>
                </c:pt>
                <c:pt idx="3">
                  <c:v>76426.280000000028</c:v>
                </c:pt>
                <c:pt idx="4">
                  <c:v>173380.45999999996</c:v>
                </c:pt>
                <c:pt idx="5">
                  <c:v>255692.87</c:v>
                </c:pt>
                <c:pt idx="6">
                  <c:v>248687.7699999999</c:v>
                </c:pt>
                <c:pt idx="7">
                  <c:v>43470</c:v>
                </c:pt>
                <c:pt idx="8">
                  <c:v>17679.930000000168</c:v>
                </c:pt>
                <c:pt idx="9">
                  <c:v>17009.810000000056</c:v>
                </c:pt>
                <c:pt idx="10">
                  <c:v>91206.339999999851</c:v>
                </c:pt>
                <c:pt idx="11">
                  <c:v>33083.570000000065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0B-4F58-B202-EF39EAE2BD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December'!$B$9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December'!$C$8:$N$8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December'!$C$9:$N$9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214359.88176833335</c:v>
                </c:pt>
                <c:pt idx="2">
                  <c:v>321539.82265250001</c:v>
                </c:pt>
                <c:pt idx="3">
                  <c:v>428719.76353666669</c:v>
                </c:pt>
                <c:pt idx="4">
                  <c:v>535899.70442083338</c:v>
                </c:pt>
                <c:pt idx="5">
                  <c:v>643079.64530500001</c:v>
                </c:pt>
                <c:pt idx="6">
                  <c:v>750259.58618916664</c:v>
                </c:pt>
                <c:pt idx="7">
                  <c:v>857439.52707333327</c:v>
                </c:pt>
                <c:pt idx="8">
                  <c:v>964619.4679574999</c:v>
                </c:pt>
                <c:pt idx="9">
                  <c:v>1071799.4088416665</c:v>
                </c:pt>
                <c:pt idx="10">
                  <c:v>1178979.3497258332</c:v>
                </c:pt>
                <c:pt idx="11">
                  <c:v>1286159.29061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95-41C0-AE3E-B8B4172D0F48}"/>
            </c:ext>
          </c:extLst>
        </c:ser>
        <c:ser>
          <c:idx val="1"/>
          <c:order val="1"/>
          <c:tx>
            <c:strRef>
              <c:f>'BVAG - December'!$B$10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December'!$C$8:$N$8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December'!$C$10:$N$10</c:f>
              <c:numCache>
                <c:formatCode>General</c:formatCode>
                <c:ptCount val="12"/>
                <c:pt idx="0">
                  <c:v>3021.23</c:v>
                </c:pt>
                <c:pt idx="1">
                  <c:v>69431.210000000006</c:v>
                </c:pt>
                <c:pt idx="2">
                  <c:v>412048.5</c:v>
                </c:pt>
                <c:pt idx="3">
                  <c:v>488474.78</c:v>
                </c:pt>
                <c:pt idx="4">
                  <c:v>661855.24</c:v>
                </c:pt>
                <c:pt idx="5">
                  <c:v>917548.11</c:v>
                </c:pt>
                <c:pt idx="6">
                  <c:v>1166235.8799999999</c:v>
                </c:pt>
                <c:pt idx="7">
                  <c:v>1209705.8799999999</c:v>
                </c:pt>
                <c:pt idx="8">
                  <c:v>1227385.81</c:v>
                </c:pt>
                <c:pt idx="9">
                  <c:v>1244395.6200000001</c:v>
                </c:pt>
                <c:pt idx="10">
                  <c:v>1335601.96</c:v>
                </c:pt>
                <c:pt idx="11">
                  <c:v>1368685.53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95-41C0-AE3E-B8B4172D0F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December'!$B$21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December'!$C$19:$N$19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December'!$C$21:$N$21</c:f>
              <c:numCache>
                <c:formatCode>0.00</c:formatCode>
                <c:ptCount val="12"/>
                <c:pt idx="0">
                  <c:v>99041.633409999995</c:v>
                </c:pt>
                <c:pt idx="1">
                  <c:v>99041.633409999995</c:v>
                </c:pt>
                <c:pt idx="2">
                  <c:v>99041.633409999995</c:v>
                </c:pt>
                <c:pt idx="3">
                  <c:v>99041.633409999995</c:v>
                </c:pt>
                <c:pt idx="4">
                  <c:v>99041.633409999995</c:v>
                </c:pt>
                <c:pt idx="5">
                  <c:v>99041.633409999995</c:v>
                </c:pt>
                <c:pt idx="6">
                  <c:v>99041.633409999995</c:v>
                </c:pt>
                <c:pt idx="7">
                  <c:v>99041.633409999995</c:v>
                </c:pt>
                <c:pt idx="8">
                  <c:v>99041.633409999995</c:v>
                </c:pt>
                <c:pt idx="9">
                  <c:v>99041.633409999995</c:v>
                </c:pt>
                <c:pt idx="10">
                  <c:v>99041.633409999995</c:v>
                </c:pt>
                <c:pt idx="11">
                  <c:v>99041.633409999995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86-4FB0-A88A-4D7A564FACB2}"/>
            </c:ext>
          </c:extLst>
        </c:ser>
        <c:ser>
          <c:idx val="0"/>
          <c:order val="1"/>
          <c:tx>
            <c:strRef>
              <c:f>'BVAG - December'!$B$20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December'!$C$19:$N$19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December'!$C$20:$N$20</c:f>
              <c:numCache>
                <c:formatCode>0.00</c:formatCode>
                <c:ptCount val="12"/>
                <c:pt idx="0">
                  <c:v>76208.14</c:v>
                </c:pt>
                <c:pt idx="1">
                  <c:v>139607.82999999999</c:v>
                </c:pt>
                <c:pt idx="2">
                  <c:v>115219.13000000002</c:v>
                </c:pt>
                <c:pt idx="3">
                  <c:v>83182.22</c:v>
                </c:pt>
                <c:pt idx="4">
                  <c:v>96793.560000000027</c:v>
                </c:pt>
                <c:pt idx="5">
                  <c:v>101100.76999999997</c:v>
                </c:pt>
                <c:pt idx="6">
                  <c:v>68537.38</c:v>
                </c:pt>
                <c:pt idx="7">
                  <c:v>75876.090000000055</c:v>
                </c:pt>
                <c:pt idx="8">
                  <c:v>74305.239999999918</c:v>
                </c:pt>
                <c:pt idx="9">
                  <c:v>95213.790000000066</c:v>
                </c:pt>
                <c:pt idx="10">
                  <c:v>84353.80999999991</c:v>
                </c:pt>
                <c:pt idx="11">
                  <c:v>90018.270000000033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86-4FB0-A88A-4D7A564FAC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December'!$B$27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December'!$C$25:$N$25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December'!$C$27:$N$27</c:f>
              <c:numCache>
                <c:formatCode>0.00</c:formatCode>
                <c:ptCount val="12"/>
                <c:pt idx="0">
                  <c:v>99041.633409999995</c:v>
                </c:pt>
                <c:pt idx="1">
                  <c:v>198083.26681999999</c:v>
                </c:pt>
                <c:pt idx="2">
                  <c:v>297124.90022999997</c:v>
                </c:pt>
                <c:pt idx="3">
                  <c:v>396166.53363999998</c:v>
                </c:pt>
                <c:pt idx="4">
                  <c:v>495208.16704999999</c:v>
                </c:pt>
                <c:pt idx="5">
                  <c:v>594249.80045999994</c:v>
                </c:pt>
                <c:pt idx="6">
                  <c:v>693291.43386999995</c:v>
                </c:pt>
                <c:pt idx="7">
                  <c:v>792333.06727999996</c:v>
                </c:pt>
                <c:pt idx="8">
                  <c:v>891374.70068999997</c:v>
                </c:pt>
                <c:pt idx="9">
                  <c:v>990416.33409999998</c:v>
                </c:pt>
                <c:pt idx="10">
                  <c:v>1089457.9675099999</c:v>
                </c:pt>
                <c:pt idx="11">
                  <c:v>1188499.6009199999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D-473A-8274-22CCFB6A1F4E}"/>
            </c:ext>
          </c:extLst>
        </c:ser>
        <c:ser>
          <c:idx val="0"/>
          <c:order val="1"/>
          <c:tx>
            <c:strRef>
              <c:f>'BVAG - December'!$B$26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December'!$C$25:$N$25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December'!$C$26:$N$26</c:f>
              <c:numCache>
                <c:formatCode>General</c:formatCode>
                <c:ptCount val="12"/>
                <c:pt idx="0">
                  <c:v>76208.14</c:v>
                </c:pt>
                <c:pt idx="1">
                  <c:v>215815.96999999997</c:v>
                </c:pt>
                <c:pt idx="2">
                  <c:v>331035.09999999998</c:v>
                </c:pt>
                <c:pt idx="3">
                  <c:v>414217.31999999995</c:v>
                </c:pt>
                <c:pt idx="4">
                  <c:v>511010.88</c:v>
                </c:pt>
                <c:pt idx="5">
                  <c:v>612111.65</c:v>
                </c:pt>
                <c:pt idx="6">
                  <c:v>680649.03</c:v>
                </c:pt>
                <c:pt idx="7">
                  <c:v>756525.12000000011</c:v>
                </c:pt>
                <c:pt idx="8">
                  <c:v>830830.36</c:v>
                </c:pt>
                <c:pt idx="9">
                  <c:v>926044.15</c:v>
                </c:pt>
                <c:pt idx="10">
                  <c:v>1010397.96</c:v>
                </c:pt>
                <c:pt idx="11">
                  <c:v>1100416.23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5D-473A-8274-22CCFB6A1F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4637B90C-9230-9F77-4095-336483A5C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965" y="1125107"/>
            <a:ext cx="3038475" cy="1647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December 2023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2538688" y="4826130"/>
            <a:ext cx="6352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Total Unreserved = (Total Bank Accounts, Receivables) – (Reserve Fund, Apparatus Fund, Pension Fund, Payables)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December 2022: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$558,537.26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$376,038.55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AC5C3CDB-0A3A-B823-33CD-0CCEC04BC184}"/>
              </a:ext>
            </a:extLst>
          </p:cNvPr>
          <p:cNvGrpSpPr/>
          <p:nvPr/>
        </p:nvGrpSpPr>
        <p:grpSpPr>
          <a:xfrm>
            <a:off x="3123789" y="1487093"/>
            <a:ext cx="1166601" cy="1258967"/>
            <a:chOff x="2721622" y="1573245"/>
            <a:chExt cx="1166601" cy="125896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090D6ED-B06F-83EA-DA0A-9F31C73BE6C2}"/>
                </a:ext>
              </a:extLst>
            </p:cNvPr>
            <p:cNvCxnSpPr/>
            <p:nvPr/>
          </p:nvCxnSpPr>
          <p:spPr>
            <a:xfrm flipV="1">
              <a:off x="3536219" y="1573245"/>
              <a:ext cx="352004" cy="16993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3965C1E-4239-7FF6-91CC-C474DC532176}"/>
                </a:ext>
              </a:extLst>
            </p:cNvPr>
            <p:cNvCxnSpPr>
              <a:cxnSpLocks/>
            </p:cNvCxnSpPr>
            <p:nvPr/>
          </p:nvCxnSpPr>
          <p:spPr>
            <a:xfrm>
              <a:off x="3536219" y="1938042"/>
              <a:ext cx="352004" cy="89417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196568C-D66E-DF00-5F42-E5204F8BBA84}"/>
                </a:ext>
              </a:extLst>
            </p:cNvPr>
            <p:cNvCxnSpPr>
              <a:cxnSpLocks/>
            </p:cNvCxnSpPr>
            <p:nvPr/>
          </p:nvCxnSpPr>
          <p:spPr>
            <a:xfrm>
              <a:off x="2722970" y="1747224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070C63E-A31B-6166-BF64-6AAD7983B0BB}"/>
                </a:ext>
              </a:extLst>
            </p:cNvPr>
            <p:cNvCxnSpPr>
              <a:cxnSpLocks/>
            </p:cNvCxnSpPr>
            <p:nvPr/>
          </p:nvCxnSpPr>
          <p:spPr>
            <a:xfrm>
              <a:off x="2721622" y="1936038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B8315303-1398-0025-B328-5A83A399AB54}"/>
              </a:ext>
            </a:extLst>
          </p:cNvPr>
          <p:cNvSpPr txBox="1"/>
          <p:nvPr/>
        </p:nvSpPr>
        <p:spPr>
          <a:xfrm>
            <a:off x="1193696" y="2778584"/>
            <a:ext cx="64494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Note: Reserved amount differs from Acct 1028 by $1,068.30, interest to be accrued in Gen Op Fund </a:t>
            </a:r>
          </a:p>
        </p:txBody>
      </p:sp>
      <p:graphicFrame>
        <p:nvGraphicFramePr>
          <p:cNvPr id="31" name="Table 127">
            <a:extLst>
              <a:ext uri="{FF2B5EF4-FFF2-40B4-BE49-F238E27FC236}">
                <a16:creationId xmlns:a16="http://schemas.microsoft.com/office/drawing/2014/main" id="{62079056-C206-5739-792B-55759C216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8461"/>
              </p:ext>
            </p:extLst>
          </p:nvPr>
        </p:nvGraphicFramePr>
        <p:xfrm>
          <a:off x="553452" y="4207251"/>
          <a:ext cx="344527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635">
                  <a:extLst>
                    <a:ext uri="{9D8B030D-6E8A-4147-A177-3AD203B41FA5}">
                      <a16:colId xmlns:a16="http://schemas.microsoft.com/office/drawing/2014/main" val="1642123038"/>
                    </a:ext>
                  </a:extLst>
                </a:gridCol>
                <a:gridCol w="1722635">
                  <a:extLst>
                    <a:ext uri="{9D8B030D-6E8A-4147-A177-3AD203B41FA5}">
                      <a16:colId xmlns:a16="http://schemas.microsoft.com/office/drawing/2014/main" val="1349683440"/>
                    </a:ext>
                  </a:extLst>
                </a:gridCol>
              </a:tblGrid>
              <a:tr h="24651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 Unreserved Funds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$498,195.05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02690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34C5C84-3AA9-7E01-055F-F12CC2C95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8336" y="1565784"/>
            <a:ext cx="3509963" cy="10953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B52ED47-1E0A-B956-9FA6-E023FBA41D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095" y="3111575"/>
            <a:ext cx="3224213" cy="5524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E8F104A-7F04-E2D0-D5A1-19942611A5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2200" y="3111575"/>
            <a:ext cx="3224213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December 2023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5541149"/>
            <a:ext cx="851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200" dirty="0"/>
              <a:t>To date received $1,257,388 in tax revenue + $1,902 (donations) + $2,124 (uncategorized) + $4,200 (medical training) + $30,929 in interest income + $23,550 (DDA)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200" dirty="0"/>
              <a:t>$46K is bookkeeping adjustment required by Audit (offset in Expenses)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200" dirty="0"/>
              <a:t>“Other Income” received in December, $1,028 (EMSAC Conference Scholarships)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200" dirty="0"/>
              <a:t>District has received 106% of total 2023 income through December (~$84.5K delta)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1C322B6C-5E83-57CA-074F-035D855830CF}"/>
              </a:ext>
            </a:extLst>
          </p:cNvPr>
          <p:cNvGrpSpPr/>
          <p:nvPr/>
        </p:nvGrpSpPr>
        <p:grpSpPr>
          <a:xfrm>
            <a:off x="1748911" y="1074615"/>
            <a:ext cx="5319713" cy="2208186"/>
            <a:chOff x="1748911" y="1074615"/>
            <a:chExt cx="5319713" cy="220818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1A90FB3F-E2BC-2CCA-E0BA-65C5EFDE85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48911" y="1074615"/>
              <a:ext cx="5319713" cy="166687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20478A1-BBD2-EFC6-5642-083CA0DF6A0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48911" y="2725588"/>
              <a:ext cx="5319713" cy="557213"/>
            </a:xfrm>
            <a:prstGeom prst="rect">
              <a:avLst/>
            </a:prstGeom>
          </p:spPr>
        </p:pic>
      </p:grp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1505606"/>
              </p:ext>
            </p:extLst>
          </p:nvPr>
        </p:nvGraphicFramePr>
        <p:xfrm>
          <a:off x="59266" y="3357052"/>
          <a:ext cx="4616101" cy="211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3353047"/>
              </p:ext>
            </p:extLst>
          </p:nvPr>
        </p:nvGraphicFramePr>
        <p:xfrm>
          <a:off x="4675367" y="3429000"/>
          <a:ext cx="4293337" cy="2040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</a:t>
            </a:r>
            <a:r>
              <a:rPr lang="en-US" sz="4400" dirty="0"/>
              <a:t>December</a:t>
            </a:r>
            <a:r>
              <a:rPr lang="en-US" dirty="0"/>
              <a:t> 2023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1773" y="6308600"/>
            <a:ext cx="4553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200" dirty="0"/>
              <a:t>“Other Expenses” mostly related Wildland expenses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200" dirty="0"/>
              <a:t>$4K overspent for December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58F2AB-4F5F-5936-F112-82A0B045233C}"/>
              </a:ext>
            </a:extLst>
          </p:cNvPr>
          <p:cNvSpPr txBox="1"/>
          <p:nvPr/>
        </p:nvSpPr>
        <p:spPr>
          <a:xfrm>
            <a:off x="4727519" y="6539433"/>
            <a:ext cx="3194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200" dirty="0"/>
              <a:t>YTD underspent by ~$93K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A224D41-B3D4-6857-2F1E-999CD7700828}"/>
              </a:ext>
            </a:extLst>
          </p:cNvPr>
          <p:cNvSpPr/>
          <p:nvPr/>
        </p:nvSpPr>
        <p:spPr>
          <a:xfrm>
            <a:off x="4475535" y="2750120"/>
            <a:ext cx="503969" cy="13755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DC25EF0-F640-3F91-036A-96808711F51C}"/>
              </a:ext>
            </a:extLst>
          </p:cNvPr>
          <p:cNvGrpSpPr/>
          <p:nvPr/>
        </p:nvGrpSpPr>
        <p:grpSpPr>
          <a:xfrm>
            <a:off x="1912142" y="1084755"/>
            <a:ext cx="5319714" cy="3110247"/>
            <a:chOff x="1912142" y="1084755"/>
            <a:chExt cx="5319714" cy="311024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FE3EACF-743D-0D0D-3602-400E84CA67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12143" y="1275213"/>
              <a:ext cx="5319713" cy="1652588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CF59BD2-DB9D-5119-2111-C46DC7E61F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12142" y="1084755"/>
              <a:ext cx="5319713" cy="200025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DB628E48-E994-A785-1235-A3580A0BEA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12143" y="2909127"/>
              <a:ext cx="5319713" cy="1285875"/>
            </a:xfrm>
            <a:prstGeom prst="rect">
              <a:avLst/>
            </a:prstGeom>
          </p:spPr>
        </p:pic>
      </p:grp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92330"/>
              </p:ext>
            </p:extLst>
          </p:nvPr>
        </p:nvGraphicFramePr>
        <p:xfrm>
          <a:off x="214684" y="4285753"/>
          <a:ext cx="3984783" cy="1909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987475"/>
              </p:ext>
            </p:extLst>
          </p:nvPr>
        </p:nvGraphicFramePr>
        <p:xfrm>
          <a:off x="4475535" y="4285753"/>
          <a:ext cx="4453781" cy="1909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2023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013" y="1280777"/>
            <a:ext cx="874350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NFPD is ending 2023 with a budget surplus of $203K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800" dirty="0"/>
              <a:t>Including the retained earnings from 2022 of $247,013, we have a total surplus of $450K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Need to move $74.5K - $13,073 (Command Vehicle payment) to the </a:t>
            </a:r>
            <a:r>
              <a:rPr lang="en-US" dirty="0" err="1"/>
              <a:t>Colotrust</a:t>
            </a:r>
            <a:r>
              <a:rPr lang="en-US" dirty="0"/>
              <a:t> Apparatus Fund as a minimum (required to account for mill increase.  Recommend: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$61,427 to Apparatus Fund ($74,500 - $13,073)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Wait until March to make other adjustments</a:t>
            </a:r>
          </a:p>
          <a:p>
            <a:pPr lvl="1"/>
            <a:r>
              <a:rPr lang="en-US" sz="1400" dirty="0"/>
              <a:t>Note: Monthly spending will be ~$130K per month (even distribution over 12 months), reserve for Operating/Payroll is only $106K, need to look at adjusting after 2024 outlook more clear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Nederland Fire funds are in good shape ending 2023</a:t>
            </a:r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BABA26B305243A60A31FCA787FEA4" ma:contentTypeVersion="16" ma:contentTypeDescription="Create a new document." ma:contentTypeScope="" ma:versionID="abbdf615960f701f4047f661e72ce6a7">
  <xsd:schema xmlns:xsd="http://www.w3.org/2001/XMLSchema" xmlns:xs="http://www.w3.org/2001/XMLSchema" xmlns:p="http://schemas.microsoft.com/office/2006/metadata/properties" xmlns:ns2="0b42ca36-c917-426e-b10f-a601cd052900" xmlns:ns3="66d75f40-7d24-403a-a859-e7f12c41f900" targetNamespace="http://schemas.microsoft.com/office/2006/metadata/properties" ma:root="true" ma:fieldsID="6b2d2820ccbe2942691b58647bb0da69" ns2:_="" ns3:_="">
    <xsd:import namespace="0b42ca36-c917-426e-b10f-a601cd052900"/>
    <xsd:import namespace="66d75f40-7d24-403a-a859-e7f12c41f9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2ca36-c917-426e-b10f-a601cd0529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163435-b481-4f32-b3c0-29a0a12426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75f40-7d24-403a-a859-e7f12c41f90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77865d3-a4a9-4a08-8cda-27d5374147dc}" ma:internalName="TaxCatchAll" ma:showField="CatchAllData" ma:web="66d75f40-7d24-403a-a859-e7f12c41f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d75f40-7d24-403a-a859-e7f12c41f900" xsi:nil="true"/>
    <lcf76f155ced4ddcb4097134ff3c332f xmlns="0b42ca36-c917-426e-b10f-a601cd0529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012FEB2-6613-40F6-ABD9-C8699D10ADAA}"/>
</file>

<file path=customXml/itemProps2.xml><?xml version="1.0" encoding="utf-8"?>
<ds:datastoreItem xmlns:ds="http://schemas.openxmlformats.org/officeDocument/2006/customXml" ds:itemID="{C7BE388C-09AB-4A2D-85B1-2DCC494EBA83}"/>
</file>

<file path=customXml/itemProps3.xml><?xml version="1.0" encoding="utf-8"?>
<ds:datastoreItem xmlns:ds="http://schemas.openxmlformats.org/officeDocument/2006/customXml" ds:itemID="{2655C021-7424-4AF8-976B-562A9EB98F49}"/>
</file>

<file path=docProps/app.xml><?xml version="1.0" encoding="utf-8"?>
<Properties xmlns="http://schemas.openxmlformats.org/officeDocument/2006/extended-properties" xmlns:vt="http://schemas.openxmlformats.org/officeDocument/2006/docPropsVTypes">
  <TotalTime>293641</TotalTime>
  <Words>329</Words>
  <Application>Microsoft Office PowerPoint</Application>
  <PresentationFormat>On-screen Show (4:3)</PresentationFormat>
  <Paragraphs>31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December 2023</vt:lpstr>
      <vt:lpstr>NFPD Income – December 2023</vt:lpstr>
      <vt:lpstr>NFPD Expense – December 2023</vt:lpstr>
      <vt:lpstr>NFPD Finance – 2023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175</cp:revision>
  <dcterms:created xsi:type="dcterms:W3CDTF">2020-08-05T18:00:36Z</dcterms:created>
  <dcterms:modified xsi:type="dcterms:W3CDTF">2024-01-15T18:59:50Z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0x010100AA5BABA26B305243A60A31FCA787FEA4</vt:lpwstr>
  </property>
</Properties>
</file>