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Override2.xml" ContentType="application/vnd.openxmlformats-officedocument.themeOverride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3" autoAdjust="0"/>
    <p:restoredTop sz="94694"/>
  </p:normalViewPr>
  <p:slideViewPr>
    <p:cSldViewPr snapToGrid="0" snapToObjects="1">
      <p:cViewPr varScale="1">
        <p:scale>
          <a:sx n="80" d="100"/>
          <a:sy n="80" d="100"/>
        </p:scale>
        <p:origin x="118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twies\Documents\Fire%20Board\Financials\2022\August%202022\August%202022%20Financials%20Worksheet%20(Summary)%20v1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twies\Documents\Fire%20Board\Financials\2022\August%202022\August%202022%20Financials%20Worksheet%20(Summary)%20v1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twies\Documents\Fire%20Board\Financials\2022\August%202022\August%202022%20Financials%20Worksheet%20(Summary)%20v1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wies\Documents\Fire%20Board\Financials\2022\August%202022\August%202022%20Financials%20Worksheet%20(Summary)%20v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August'!$B$3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August'!$C$2:$N$2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August'!$C$3:$N$3</c:f>
              <c:numCache>
                <c:formatCode>General</c:formatCode>
                <c:ptCount val="12"/>
                <c:pt idx="0">
                  <c:v>99715.416666666672</c:v>
                </c:pt>
                <c:pt idx="1">
                  <c:v>99715.416666666657</c:v>
                </c:pt>
                <c:pt idx="2">
                  <c:v>99715.416666666672</c:v>
                </c:pt>
                <c:pt idx="3">
                  <c:v>99715.416666666672</c:v>
                </c:pt>
                <c:pt idx="4">
                  <c:v>99715.416666666657</c:v>
                </c:pt>
                <c:pt idx="5">
                  <c:v>99715.416666666657</c:v>
                </c:pt>
                <c:pt idx="6">
                  <c:v>99715.416666666672</c:v>
                </c:pt>
                <c:pt idx="7">
                  <c:v>99715.416666666672</c:v>
                </c:pt>
                <c:pt idx="8">
                  <c:v>99715.416666666686</c:v>
                </c:pt>
                <c:pt idx="9">
                  <c:v>99715.416666666672</c:v>
                </c:pt>
                <c:pt idx="10">
                  <c:v>99715.416666666686</c:v>
                </c:pt>
                <c:pt idx="11">
                  <c:v>99715.416666666744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B6-45C6-BAA8-BB18528B119A}"/>
            </c:ext>
          </c:extLst>
        </c:ser>
        <c:ser>
          <c:idx val="1"/>
          <c:order val="1"/>
          <c:tx>
            <c:strRef>
              <c:f>'BVAG - August'!$B$4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August'!$C$2:$N$2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August'!$C$4:$N$4</c:f>
              <c:numCache>
                <c:formatCode>General</c:formatCode>
                <c:ptCount val="12"/>
                <c:pt idx="0">
                  <c:v>0</c:v>
                </c:pt>
                <c:pt idx="1">
                  <c:v>33105.08</c:v>
                </c:pt>
                <c:pt idx="2">
                  <c:v>341541.82</c:v>
                </c:pt>
                <c:pt idx="3">
                  <c:v>179952.54999999993</c:v>
                </c:pt>
                <c:pt idx="4">
                  <c:v>155760.59000000008</c:v>
                </c:pt>
                <c:pt idx="5">
                  <c:v>138581.33999999997</c:v>
                </c:pt>
                <c:pt idx="6">
                  <c:v>239363.78999999992</c:v>
                </c:pt>
                <c:pt idx="7">
                  <c:v>12206.979999999981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B6-45C6-BAA8-BB18528B11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283064"/>
        <c:axId val="-2147120808"/>
      </c:barChart>
      <c:catAx>
        <c:axId val="-214728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20808"/>
        <c:crosses val="autoZero"/>
        <c:auto val="1"/>
        <c:lblAlgn val="ctr"/>
        <c:lblOffset val="100"/>
        <c:noMultiLvlLbl val="0"/>
      </c:catAx>
      <c:valAx>
        <c:axId val="-2147120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283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Actual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August'!$B$9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August'!$C$8:$N$8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August'!$C$9:$N$9</c:f>
              <c:numCache>
                <c:formatCode>General</c:formatCode>
                <c:ptCount val="12"/>
                <c:pt idx="0">
                  <c:v>99715.416666666672</c:v>
                </c:pt>
                <c:pt idx="1">
                  <c:v>199430.83333333331</c:v>
                </c:pt>
                <c:pt idx="2">
                  <c:v>299146.25</c:v>
                </c:pt>
                <c:pt idx="3">
                  <c:v>398861.66666666669</c:v>
                </c:pt>
                <c:pt idx="4">
                  <c:v>498577.08333333337</c:v>
                </c:pt>
                <c:pt idx="5">
                  <c:v>598292.5</c:v>
                </c:pt>
                <c:pt idx="6">
                  <c:v>698007.91666666663</c:v>
                </c:pt>
                <c:pt idx="7">
                  <c:v>797723.33333333326</c:v>
                </c:pt>
                <c:pt idx="8">
                  <c:v>897438.75</c:v>
                </c:pt>
                <c:pt idx="9">
                  <c:v>997154.16666666663</c:v>
                </c:pt>
                <c:pt idx="10">
                  <c:v>1096869.5833333333</c:v>
                </c:pt>
                <c:pt idx="11">
                  <c:v>1196585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66-4561-9051-C5CE2C2F6068}"/>
            </c:ext>
          </c:extLst>
        </c:ser>
        <c:ser>
          <c:idx val="1"/>
          <c:order val="1"/>
          <c:tx>
            <c:strRef>
              <c:f>'BVAG - August'!$B$10</c:f>
              <c:strCache>
                <c:ptCount val="1"/>
                <c:pt idx="0">
                  <c:v>Actual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August'!$C$8:$N$8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August'!$C$10:$N$10</c:f>
              <c:numCache>
                <c:formatCode>General</c:formatCode>
                <c:ptCount val="12"/>
                <c:pt idx="0">
                  <c:v>0</c:v>
                </c:pt>
                <c:pt idx="1">
                  <c:v>33105.08</c:v>
                </c:pt>
                <c:pt idx="2">
                  <c:v>374646.9</c:v>
                </c:pt>
                <c:pt idx="3">
                  <c:v>554599.44999999995</c:v>
                </c:pt>
                <c:pt idx="4">
                  <c:v>710360.04</c:v>
                </c:pt>
                <c:pt idx="5">
                  <c:v>848941.38</c:v>
                </c:pt>
                <c:pt idx="6">
                  <c:v>1088305.17</c:v>
                </c:pt>
                <c:pt idx="7">
                  <c:v>1100512.1499999999</c:v>
                </c:pt>
                <c:pt idx="8">
                  <c:v>1100512.1499999999</c:v>
                </c:pt>
                <c:pt idx="9">
                  <c:v>1100512.1499999999</c:v>
                </c:pt>
                <c:pt idx="10">
                  <c:v>1100512.1499999999</c:v>
                </c:pt>
                <c:pt idx="11">
                  <c:v>1100512.1499999999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66-4561-9051-C5CE2C2F60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136696"/>
        <c:axId val="-2147134168"/>
      </c:barChart>
      <c:catAx>
        <c:axId val="-2147136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4168"/>
        <c:crosses val="autoZero"/>
        <c:auto val="1"/>
        <c:lblAlgn val="ctr"/>
        <c:lblOffset val="100"/>
        <c:noMultiLvlLbl val="0"/>
      </c:catAx>
      <c:valAx>
        <c:axId val="-2147134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6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August'!$B$21</c:f>
              <c:strCache>
                <c:ptCount val="1"/>
                <c:pt idx="0">
                  <c:v>Budgeted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August'!$C$19:$N$19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August'!$C$21:$N$21</c:f>
              <c:numCache>
                <c:formatCode>0.00</c:formatCode>
                <c:ptCount val="12"/>
                <c:pt idx="0">
                  <c:v>94586.973333333328</c:v>
                </c:pt>
                <c:pt idx="1">
                  <c:v>94586.973333333328</c:v>
                </c:pt>
                <c:pt idx="2">
                  <c:v>94586.973333333328</c:v>
                </c:pt>
                <c:pt idx="3">
                  <c:v>94586.973333333328</c:v>
                </c:pt>
                <c:pt idx="4">
                  <c:v>94586.973333333328</c:v>
                </c:pt>
                <c:pt idx="5">
                  <c:v>94586.973333333328</c:v>
                </c:pt>
                <c:pt idx="6">
                  <c:v>94586.973333333328</c:v>
                </c:pt>
                <c:pt idx="7">
                  <c:v>94586.973333333328</c:v>
                </c:pt>
                <c:pt idx="8">
                  <c:v>94586.973333333328</c:v>
                </c:pt>
                <c:pt idx="9">
                  <c:v>133753.67333333331</c:v>
                </c:pt>
                <c:pt idx="10">
                  <c:v>94586.973333333328</c:v>
                </c:pt>
                <c:pt idx="11">
                  <c:v>94586.973333333328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4B-426E-9837-9B3DDFE22355}"/>
            </c:ext>
          </c:extLst>
        </c:ser>
        <c:ser>
          <c:idx val="0"/>
          <c:order val="1"/>
          <c:tx>
            <c:strRef>
              <c:f>'BVAG - August'!$B$20</c:f>
              <c:strCache>
                <c:ptCount val="1"/>
                <c:pt idx="0">
                  <c:v>Current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August'!$C$19:$N$19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August'!$C$20:$N$20</c:f>
              <c:numCache>
                <c:formatCode>0.00</c:formatCode>
                <c:ptCount val="12"/>
                <c:pt idx="0">
                  <c:v>106323.49</c:v>
                </c:pt>
                <c:pt idx="1">
                  <c:v>100367.53</c:v>
                </c:pt>
                <c:pt idx="2">
                  <c:v>107090.46999999997</c:v>
                </c:pt>
                <c:pt idx="3">
                  <c:v>83051.540000000037</c:v>
                </c:pt>
                <c:pt idx="4">
                  <c:v>91545.25999999998</c:v>
                </c:pt>
                <c:pt idx="5">
                  <c:v>103456.9</c:v>
                </c:pt>
                <c:pt idx="6">
                  <c:v>98937.869999999981</c:v>
                </c:pt>
                <c:pt idx="7">
                  <c:v>89972.180000000037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4B-426E-9837-9B3DDFE223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4143800"/>
        <c:axId val="2093111576"/>
      </c:barChart>
      <c:catAx>
        <c:axId val="-2144143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3111576"/>
        <c:crosses val="autoZero"/>
        <c:auto val="1"/>
        <c:lblAlgn val="ctr"/>
        <c:lblOffset val="100"/>
        <c:noMultiLvlLbl val="0"/>
      </c:catAx>
      <c:valAx>
        <c:axId val="209311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4143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</a:t>
            </a:r>
            <a:r>
              <a:rPr lang="en-US" baseline="0"/>
              <a:t> BVA Monthly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August'!$B$27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August'!$C$25:$N$25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August'!$C$27:$N$27</c:f>
              <c:numCache>
                <c:formatCode>0.00</c:formatCode>
                <c:ptCount val="12"/>
                <c:pt idx="0">
                  <c:v>94586.973333333328</c:v>
                </c:pt>
                <c:pt idx="1">
                  <c:v>189173.94666666666</c:v>
                </c:pt>
                <c:pt idx="2">
                  <c:v>283760.92</c:v>
                </c:pt>
                <c:pt idx="3">
                  <c:v>378347.89333333331</c:v>
                </c:pt>
                <c:pt idx="4">
                  <c:v>472934.86666666664</c:v>
                </c:pt>
                <c:pt idx="5">
                  <c:v>567521.84</c:v>
                </c:pt>
                <c:pt idx="6">
                  <c:v>662108.81333333324</c:v>
                </c:pt>
                <c:pt idx="7">
                  <c:v>756695.78666666662</c:v>
                </c:pt>
                <c:pt idx="8">
                  <c:v>851282.76</c:v>
                </c:pt>
                <c:pt idx="9">
                  <c:v>985036.43333333335</c:v>
                </c:pt>
                <c:pt idx="10">
                  <c:v>1079623.4066666667</c:v>
                </c:pt>
                <c:pt idx="11">
                  <c:v>1174210.3800000001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5A-4889-878C-84BA1CE62D99}"/>
            </c:ext>
          </c:extLst>
        </c:ser>
        <c:ser>
          <c:idx val="0"/>
          <c:order val="1"/>
          <c:tx>
            <c:strRef>
              <c:f>'BVAG - August'!$B$26</c:f>
              <c:strCache>
                <c:ptCount val="1"/>
                <c:pt idx="0">
                  <c:v>Current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August'!$C$25:$N$25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August'!$C$26:$N$26</c:f>
              <c:numCache>
                <c:formatCode>General</c:formatCode>
                <c:ptCount val="12"/>
                <c:pt idx="0">
                  <c:v>106323.49</c:v>
                </c:pt>
                <c:pt idx="1">
                  <c:v>206691.02000000002</c:v>
                </c:pt>
                <c:pt idx="2">
                  <c:v>313781.49</c:v>
                </c:pt>
                <c:pt idx="3">
                  <c:v>396833.03</c:v>
                </c:pt>
                <c:pt idx="4">
                  <c:v>488378.29000000004</c:v>
                </c:pt>
                <c:pt idx="5">
                  <c:v>591835.19000000006</c:v>
                </c:pt>
                <c:pt idx="6">
                  <c:v>690773.06</c:v>
                </c:pt>
                <c:pt idx="7">
                  <c:v>780745.24000000011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5A-4889-878C-84BA1CE62D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28683736"/>
        <c:axId val="-2146531576"/>
      </c:barChart>
      <c:catAx>
        <c:axId val="2128683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6531576"/>
        <c:crosses val="autoZero"/>
        <c:auto val="1"/>
        <c:lblAlgn val="ctr"/>
        <c:lblOffset val="100"/>
        <c:noMultiLvlLbl val="0"/>
      </c:catAx>
      <c:valAx>
        <c:axId val="-214653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8683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17FA8-390D-6747-8CE0-56D92DAE5960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1F1DA-9A7F-BD43-ADBB-AB65DA016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10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61F1DA-9A7F-BD43-ADBB-AB65DA0167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652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5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4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9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41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0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35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3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0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6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7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9052"/>
            <a:ext cx="8229600" cy="61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72308"/>
            <a:ext cx="8229600" cy="4953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8DA2C-B2C3-3349-AA9F-8CF2E1B9588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creen Shot 2020-04-14 at 8.15.19 PM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31" y="78154"/>
            <a:ext cx="2196123" cy="416108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68031" y="78154"/>
            <a:ext cx="8839200" cy="996461"/>
          </a:xfrm>
          <a:prstGeom prst="rect">
            <a:avLst/>
          </a:prstGeom>
          <a:noFill/>
          <a:ln>
            <a:solidFill>
              <a:schemeClr val="tx2"/>
            </a:solidFill>
          </a:ln>
          <a:effectLst>
            <a:outerShdw blurRad="40000"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2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71031B2-8D33-4D27-A8B0-8EA797FFA0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022" y="1101774"/>
            <a:ext cx="4152900" cy="57192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NFPD Balance Sheet –  August 2022</a:t>
            </a:r>
          </a:p>
        </p:txBody>
      </p:sp>
      <p:sp>
        <p:nvSpPr>
          <p:cNvPr id="3" name="Rectangle 2"/>
          <p:cNvSpPr/>
          <p:nvPr/>
        </p:nvSpPr>
        <p:spPr>
          <a:xfrm>
            <a:off x="2676796" y="3244334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D8080A-5502-4186-A452-3E4C01BA3B70}"/>
              </a:ext>
            </a:extLst>
          </p:cNvPr>
          <p:cNvSpPr txBox="1"/>
          <p:nvPr/>
        </p:nvSpPr>
        <p:spPr>
          <a:xfrm>
            <a:off x="4607769" y="1343320"/>
            <a:ext cx="45362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Items of note:</a:t>
            </a:r>
          </a:p>
          <a:p>
            <a:pPr marL="342900" indent="-342900">
              <a:buAutoNum type="arabicParenR"/>
            </a:pPr>
            <a:r>
              <a:rPr lang="en-US" sz="1600" dirty="0"/>
              <a:t>Last year in August 2021: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/>
              <a:t>Total funds = $739,553</a:t>
            </a:r>
          </a:p>
          <a:p>
            <a:pPr marL="800100" lvl="1" indent="-342900">
              <a:buAutoNum type="alphaLcParenR"/>
            </a:pPr>
            <a:r>
              <a:rPr lang="en-US" sz="1600" dirty="0"/>
              <a:t>Total unreserved funds = $510,002</a:t>
            </a:r>
          </a:p>
          <a:p>
            <a:pPr marL="342900" indent="-342900">
              <a:buAutoNum type="arabicParenR"/>
            </a:pPr>
            <a:r>
              <a:rPr lang="en-US" sz="1600" dirty="0"/>
              <a:t>~ $23K ahead last year’s finances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342CE3-98FF-4221-AC37-A9ED21822D78}"/>
              </a:ext>
            </a:extLst>
          </p:cNvPr>
          <p:cNvSpPr/>
          <p:nvPr/>
        </p:nvSpPr>
        <p:spPr>
          <a:xfrm>
            <a:off x="2685849" y="2635806"/>
            <a:ext cx="821635" cy="1855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B07F0C-2968-49C7-BCF2-B7E8F4EA7C69}"/>
              </a:ext>
            </a:extLst>
          </p:cNvPr>
          <p:cNvSpPr/>
          <p:nvPr/>
        </p:nvSpPr>
        <p:spPr>
          <a:xfrm>
            <a:off x="2680551" y="6617514"/>
            <a:ext cx="821635" cy="1855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79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Income – </a:t>
            </a:r>
            <a:r>
              <a:rPr lang="en-US" sz="4400" dirty="0"/>
              <a:t>August</a:t>
            </a:r>
            <a:r>
              <a:rPr lang="en-US" dirty="0"/>
              <a:t> 2022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0655" y="5405351"/>
            <a:ext cx="82062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No “Other Income” in August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In August received $12,207 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Income to date $1,100,512, 92% of total income expected for 2022 (need another $96K to reach 100%)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In 2021, received $57K for September through December</a:t>
            </a:r>
          </a:p>
        </p:txBody>
      </p:sp>
      <p:pic>
        <p:nvPicPr>
          <p:cNvPr id="3074" name="FILTER" hidden="1">
            <a:extLst>
              <a:ext uri="{FF2B5EF4-FFF2-40B4-BE49-F238E27FC236}">
                <a16:creationId xmlns:a16="http://schemas.microsoft.com/office/drawing/2014/main" id="{BFC12365-A7A2-4555-8334-A59637DC95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90D8328-1B69-4BFA-834C-BE60290D7F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5335" y="1092721"/>
            <a:ext cx="6181725" cy="1852613"/>
          </a:xfrm>
          <a:prstGeom prst="rect">
            <a:avLst/>
          </a:prstGeom>
        </p:spPr>
      </p:pic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3E0EDAD7-27F1-6543-B32F-2210AA7BF9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382342"/>
              </p:ext>
            </p:extLst>
          </p:nvPr>
        </p:nvGraphicFramePr>
        <p:xfrm>
          <a:off x="73819" y="2963440"/>
          <a:ext cx="4498182" cy="2518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EC391E14-3677-414A-B768-4E4FBB7225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3339342"/>
              </p:ext>
            </p:extLst>
          </p:nvPr>
        </p:nvGraphicFramePr>
        <p:xfrm>
          <a:off x="4680642" y="3060071"/>
          <a:ext cx="4236309" cy="2422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343781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Expense – </a:t>
            </a:r>
            <a:r>
              <a:rPr lang="en-US" sz="4400" dirty="0"/>
              <a:t>August</a:t>
            </a:r>
            <a:r>
              <a:rPr lang="en-US" dirty="0"/>
              <a:t> 2022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6637" y="5753819"/>
            <a:ext cx="85871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$4.6K underspent for August 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$24K overspent for YTD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$14K of “Other Expenses” was Wildland Fire payouts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E83ABC-B00B-446E-9824-32BF68FF2C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2907" y="1108565"/>
            <a:ext cx="6181725" cy="38576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6D55745-DEB2-464B-B00D-D6DEB1005B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2906" y="1474281"/>
            <a:ext cx="6181725" cy="147161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8EBF878-F973-413D-B648-5955C861A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2907" y="2922400"/>
            <a:ext cx="6181725" cy="195263"/>
          </a:xfrm>
          <a:prstGeom prst="rect">
            <a:avLst/>
          </a:prstGeom>
        </p:spPr>
      </p:pic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A4D186BD-3780-8549-9E55-9C8ECDD77E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8032431"/>
              </p:ext>
            </p:extLst>
          </p:nvPr>
        </p:nvGraphicFramePr>
        <p:xfrm>
          <a:off x="127399" y="3211551"/>
          <a:ext cx="4495007" cy="2537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2FFB2445-5737-3442-A2D2-323EFABCE1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5725794"/>
              </p:ext>
            </p:extLst>
          </p:nvPr>
        </p:nvGraphicFramePr>
        <p:xfrm>
          <a:off x="4454305" y="3174848"/>
          <a:ext cx="4549510" cy="2537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32327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Finance – </a:t>
            </a:r>
            <a:r>
              <a:rPr lang="en-US" sz="4400" dirty="0"/>
              <a:t>August</a:t>
            </a:r>
            <a:r>
              <a:rPr lang="en-US" dirty="0"/>
              <a:t> Summary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8265" y="1280777"/>
            <a:ext cx="87333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Pump on 5631 and burn building foundation/design still outstanding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Keeping in view: increase our payroll and operating reserve to $190K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Possibly will need to tap Payroll/Operating reserve funds by end of February ‘23</a:t>
            </a:r>
          </a:p>
        </p:txBody>
      </p:sp>
    </p:spTree>
    <p:extLst>
      <p:ext uri="{BB962C8B-B14F-4D97-AF65-F5344CB8AC3E}">
        <p14:creationId xmlns:p14="http://schemas.microsoft.com/office/powerpoint/2010/main" val="2887393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5BABA26B305243A60A31FCA787FEA4" ma:contentTypeVersion="15" ma:contentTypeDescription="Create a new document." ma:contentTypeScope="" ma:versionID="316333fef504376e70e22e2ea6811bb9">
  <xsd:schema xmlns:xsd="http://www.w3.org/2001/XMLSchema" xmlns:xs="http://www.w3.org/2001/XMLSchema" xmlns:p="http://schemas.microsoft.com/office/2006/metadata/properties" xmlns:ns2="0b42ca36-c917-426e-b10f-a601cd052900" xmlns:ns3="66d75f40-7d24-403a-a859-e7f12c41f900" targetNamespace="http://schemas.microsoft.com/office/2006/metadata/properties" ma:root="true" ma:fieldsID="73d113b2469ae60ca7ef57232326775a" ns2:_="" ns3:_="">
    <xsd:import namespace="0b42ca36-c917-426e-b10f-a601cd052900"/>
    <xsd:import namespace="66d75f40-7d24-403a-a859-e7f12c41f9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42ca36-c917-426e-b10f-a601cd0529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bc163435-b481-4f32-b3c0-29a0a124260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d75f40-7d24-403a-a859-e7f12c41f90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877865d3-a4a9-4a08-8cda-27d5374147dc}" ma:internalName="TaxCatchAll" ma:showField="CatchAllData" ma:web="66d75f40-7d24-403a-a859-e7f12c41f9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d75f40-7d24-403a-a859-e7f12c41f900" xsi:nil="true"/>
    <lcf76f155ced4ddcb4097134ff3c332f xmlns="0b42ca36-c917-426e-b10f-a601cd052900">
      <Terms xmlns="http://schemas.microsoft.com/office/infopath/2007/PartnerControls"/>
    </lcf76f155ced4ddcb4097134ff3c332f>
    <SharedWithUsers xmlns="66d75f40-7d24-403a-a859-e7f12c41f900">
      <UserInfo>
        <DisplayName/>
        <AccountId xsi:nil="true"/>
        <AccountType/>
      </UserInfo>
    </SharedWithUsers>
    <MediaLengthInSeconds xmlns="0b42ca36-c917-426e-b10f-a601cd052900" xsi:nil="true"/>
  </documentManagement>
</p:properties>
</file>

<file path=customXml/itemProps1.xml><?xml version="1.0" encoding="utf-8"?>
<ds:datastoreItem xmlns:ds="http://schemas.openxmlformats.org/officeDocument/2006/customXml" ds:itemID="{F98D72AD-3E1E-4C69-8B81-BB532D662C22}"/>
</file>

<file path=customXml/itemProps2.xml><?xml version="1.0" encoding="utf-8"?>
<ds:datastoreItem xmlns:ds="http://schemas.openxmlformats.org/officeDocument/2006/customXml" ds:itemID="{B35BD877-93BE-42A0-BCF9-62814CC9B2F8}"/>
</file>

<file path=customXml/itemProps3.xml><?xml version="1.0" encoding="utf-8"?>
<ds:datastoreItem xmlns:ds="http://schemas.openxmlformats.org/officeDocument/2006/customXml" ds:itemID="{975999AA-DF0A-4C16-AB58-49EA936AB4D1}"/>
</file>

<file path=docProps/app.xml><?xml version="1.0" encoding="utf-8"?>
<Properties xmlns="http://schemas.openxmlformats.org/officeDocument/2006/extended-properties" xmlns:vt="http://schemas.openxmlformats.org/officeDocument/2006/docPropsVTypes">
  <TotalTime>288344</TotalTime>
  <Words>170</Words>
  <Application>Microsoft Office PowerPoint</Application>
  <PresentationFormat>On-screen Show (4:3)</PresentationFormat>
  <Paragraphs>24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NFPD Balance Sheet –  August 2022</vt:lpstr>
      <vt:lpstr>NFPD Income – August 2022</vt:lpstr>
      <vt:lpstr>NFPD Expense – August 2022</vt:lpstr>
      <vt:lpstr>NFPD Finance – August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Todd Wieseler</dc:creator>
  <cp:lastModifiedBy>Todd Wieseler</cp:lastModifiedBy>
  <cp:revision>155</cp:revision>
  <dcterms:created xsi:type="dcterms:W3CDTF">2020-08-05T18:00:36Z</dcterms:created>
  <dcterms:modified xsi:type="dcterms:W3CDTF">2022-09-20T13:28:55Z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0x010100AA5BABA26B305243A60A31FCA787FEA4</vt:lpwstr>
  </property>
  <property fmtid="{D5CDD505-2E9C-101B-9397-08002B2CF9AE}" pid="3" name="Order">
    <vt:r8>289300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</Properties>
</file>