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style2.xml" ContentType="application/vnd.ms-office.chartstyl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theme/themeOverride1.xml" ContentType="application/vnd.openxmlformats-officedocument.themeOverride+xml"/>
  <Override PartName="/ppt/charts/colors1.xml" ContentType="application/vnd.ms-office.chartcolorstyle+xml"/>
  <Override PartName="/ppt/charts/style1.xml" ContentType="application/vnd.ms-office.chartstyle+xml"/>
  <Override PartName="/ppt/charts/chart1.xml" ContentType="application/vnd.openxmlformats-officedocument.drawingml.chart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colors2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7" autoAdjust="0"/>
    <p:restoredTop sz="94694"/>
  </p:normalViewPr>
  <p:slideViewPr>
    <p:cSldViewPr snapToGrid="0" snapToObjects="1">
      <p:cViewPr varScale="1">
        <p:scale>
          <a:sx n="113" d="100"/>
          <a:sy n="113" d="100"/>
        </p:scale>
        <p:origin x="88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twies\Documents\Fire%20Board\Financials\2023\August%202023\August%202023%20Financials%20Worksheet%20(Summary)%20v1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twies\Documents\Fire%20Board\Financials\2023\August%202023\August%202023%20Financials%20Worksheet%20(Summary)%20v1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twies\Documents\Fire%20Board\Financials\2023\August%202023\August%202023%20Financials%20Worksheet%20(Summary)%20v1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wies\Documents\Fire%20Board\Financials\2023\August%202023\August%202023%20Financials%20Worksheet%20(Summary)%20v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July'!$B$3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July'!$C$2:$N$2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July'!$C$3:$N$3</c:f>
              <c:numCache>
                <c:formatCode>General</c:formatCode>
                <c:ptCount val="12"/>
                <c:pt idx="0">
                  <c:v>107179.94088416667</c:v>
                </c:pt>
                <c:pt idx="1">
                  <c:v>107179.94088416667</c:v>
                </c:pt>
                <c:pt idx="2">
                  <c:v>107179.94088416667</c:v>
                </c:pt>
                <c:pt idx="3">
                  <c:v>107179.94088416667</c:v>
                </c:pt>
                <c:pt idx="4">
                  <c:v>107179.94088416666</c:v>
                </c:pt>
                <c:pt idx="5">
                  <c:v>107179.94088416666</c:v>
                </c:pt>
                <c:pt idx="6">
                  <c:v>107179.94088416667</c:v>
                </c:pt>
                <c:pt idx="7">
                  <c:v>107179.94088416667</c:v>
                </c:pt>
                <c:pt idx="8">
                  <c:v>107179.94088416669</c:v>
                </c:pt>
                <c:pt idx="9">
                  <c:v>107179.9408841667</c:v>
                </c:pt>
                <c:pt idx="10">
                  <c:v>107179.94088416675</c:v>
                </c:pt>
                <c:pt idx="11">
                  <c:v>107179.94088416686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DA-4DAA-83E6-70626044CCE5}"/>
            </c:ext>
          </c:extLst>
        </c:ser>
        <c:ser>
          <c:idx val="1"/>
          <c:order val="1"/>
          <c:tx>
            <c:strRef>
              <c:f>'BVAG - July'!$B$4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July'!$C$2:$N$2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July'!$C$4:$N$4</c:f>
              <c:numCache>
                <c:formatCode>General</c:formatCode>
                <c:ptCount val="12"/>
                <c:pt idx="0">
                  <c:v>3021.23</c:v>
                </c:pt>
                <c:pt idx="1">
                  <c:v>66409.98000000001</c:v>
                </c:pt>
                <c:pt idx="2">
                  <c:v>342617.29</c:v>
                </c:pt>
                <c:pt idx="3">
                  <c:v>76426.280000000028</c:v>
                </c:pt>
                <c:pt idx="4">
                  <c:v>173380.45999999996</c:v>
                </c:pt>
                <c:pt idx="5">
                  <c:v>255692.87</c:v>
                </c:pt>
                <c:pt idx="6">
                  <c:v>248687.7699999999</c:v>
                </c:pt>
                <c:pt idx="7">
                  <c:v>43470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DA-4DAA-83E6-70626044CC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283064"/>
        <c:axId val="-2147120808"/>
      </c:barChart>
      <c:catAx>
        <c:axId val="-214728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20808"/>
        <c:crosses val="autoZero"/>
        <c:auto val="1"/>
        <c:lblAlgn val="ctr"/>
        <c:lblOffset val="100"/>
        <c:noMultiLvlLbl val="0"/>
      </c:catAx>
      <c:valAx>
        <c:axId val="-2147120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283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Actual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July'!$B$9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July'!$C$8:$N$8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July'!$C$9:$N$9</c:f>
              <c:numCache>
                <c:formatCode>General</c:formatCode>
                <c:ptCount val="12"/>
                <c:pt idx="0">
                  <c:v>107179.94088416667</c:v>
                </c:pt>
                <c:pt idx="1">
                  <c:v>214359.88176833335</c:v>
                </c:pt>
                <c:pt idx="2">
                  <c:v>321539.82265250001</c:v>
                </c:pt>
                <c:pt idx="3">
                  <c:v>428719.76353666669</c:v>
                </c:pt>
                <c:pt idx="4">
                  <c:v>535899.70442083338</c:v>
                </c:pt>
                <c:pt idx="5">
                  <c:v>643079.64530500001</c:v>
                </c:pt>
                <c:pt idx="6">
                  <c:v>750259.58618916664</c:v>
                </c:pt>
                <c:pt idx="7">
                  <c:v>857439.52707333327</c:v>
                </c:pt>
                <c:pt idx="8">
                  <c:v>964619.4679574999</c:v>
                </c:pt>
                <c:pt idx="9">
                  <c:v>1071799.4088416665</c:v>
                </c:pt>
                <c:pt idx="10">
                  <c:v>1178979.3497258332</c:v>
                </c:pt>
                <c:pt idx="11">
                  <c:v>1286159.29061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31-4BDB-ACC6-4AC98A97D39B}"/>
            </c:ext>
          </c:extLst>
        </c:ser>
        <c:ser>
          <c:idx val="1"/>
          <c:order val="1"/>
          <c:tx>
            <c:strRef>
              <c:f>'BVAG - July'!$B$10</c:f>
              <c:strCache>
                <c:ptCount val="1"/>
                <c:pt idx="0">
                  <c:v>Actual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July'!$C$8:$N$8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July'!$C$10:$N$10</c:f>
              <c:numCache>
                <c:formatCode>General</c:formatCode>
                <c:ptCount val="12"/>
                <c:pt idx="0">
                  <c:v>3021.23</c:v>
                </c:pt>
                <c:pt idx="1">
                  <c:v>69431.210000000006</c:v>
                </c:pt>
                <c:pt idx="2">
                  <c:v>412048.5</c:v>
                </c:pt>
                <c:pt idx="3">
                  <c:v>488474.78</c:v>
                </c:pt>
                <c:pt idx="4">
                  <c:v>661855.24</c:v>
                </c:pt>
                <c:pt idx="5">
                  <c:v>917548.11</c:v>
                </c:pt>
                <c:pt idx="6">
                  <c:v>1166235.8799999999</c:v>
                </c:pt>
                <c:pt idx="7">
                  <c:v>1209705.8799999999</c:v>
                </c:pt>
                <c:pt idx="8">
                  <c:v>1209705.8799999999</c:v>
                </c:pt>
                <c:pt idx="9">
                  <c:v>1209705.8799999999</c:v>
                </c:pt>
                <c:pt idx="10">
                  <c:v>1209705.8799999999</c:v>
                </c:pt>
                <c:pt idx="11">
                  <c:v>1209705.8799999999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31-4BDB-ACC6-4AC98A97D3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136696"/>
        <c:axId val="-2147134168"/>
      </c:barChart>
      <c:catAx>
        <c:axId val="-2147136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4168"/>
        <c:crosses val="autoZero"/>
        <c:auto val="1"/>
        <c:lblAlgn val="ctr"/>
        <c:lblOffset val="100"/>
        <c:noMultiLvlLbl val="0"/>
      </c:catAx>
      <c:valAx>
        <c:axId val="-2147134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6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July'!$B$21</c:f>
              <c:strCache>
                <c:ptCount val="1"/>
                <c:pt idx="0">
                  <c:v>Budgeted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July'!$C$19:$N$19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July'!$C$21:$N$21</c:f>
              <c:numCache>
                <c:formatCode>0.00</c:formatCode>
                <c:ptCount val="12"/>
                <c:pt idx="0">
                  <c:v>99041.633409999995</c:v>
                </c:pt>
                <c:pt idx="1">
                  <c:v>99041.633409999995</c:v>
                </c:pt>
                <c:pt idx="2">
                  <c:v>99041.633409999995</c:v>
                </c:pt>
                <c:pt idx="3">
                  <c:v>99041.633409999995</c:v>
                </c:pt>
                <c:pt idx="4">
                  <c:v>99041.633409999995</c:v>
                </c:pt>
                <c:pt idx="5">
                  <c:v>99041.633409999995</c:v>
                </c:pt>
                <c:pt idx="6">
                  <c:v>99041.633409999995</c:v>
                </c:pt>
                <c:pt idx="7">
                  <c:v>99041.633409999995</c:v>
                </c:pt>
                <c:pt idx="8">
                  <c:v>99041.633409999995</c:v>
                </c:pt>
                <c:pt idx="9">
                  <c:v>102041.63340999999</c:v>
                </c:pt>
                <c:pt idx="10">
                  <c:v>99041.633409999995</c:v>
                </c:pt>
                <c:pt idx="11">
                  <c:v>99041.633409999995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F1-4D43-B91A-EDBFA72197E7}"/>
            </c:ext>
          </c:extLst>
        </c:ser>
        <c:ser>
          <c:idx val="0"/>
          <c:order val="1"/>
          <c:tx>
            <c:strRef>
              <c:f>'BVAG - July'!$B$20</c:f>
              <c:strCache>
                <c:ptCount val="1"/>
                <c:pt idx="0">
                  <c:v>Current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July'!$C$19:$N$19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July'!$C$20:$N$20</c:f>
              <c:numCache>
                <c:formatCode>0.00</c:formatCode>
                <c:ptCount val="12"/>
                <c:pt idx="0">
                  <c:v>76208.14</c:v>
                </c:pt>
                <c:pt idx="1">
                  <c:v>139607.82999999999</c:v>
                </c:pt>
                <c:pt idx="2">
                  <c:v>115219.13000000002</c:v>
                </c:pt>
                <c:pt idx="3">
                  <c:v>83182.22</c:v>
                </c:pt>
                <c:pt idx="4">
                  <c:v>96793.560000000027</c:v>
                </c:pt>
                <c:pt idx="5">
                  <c:v>101100.76999999997</c:v>
                </c:pt>
                <c:pt idx="6">
                  <c:v>68537.38</c:v>
                </c:pt>
                <c:pt idx="7">
                  <c:v>75876.090000000055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F1-4D43-B91A-EDBFA72197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4143800"/>
        <c:axId val="2093111576"/>
      </c:barChart>
      <c:catAx>
        <c:axId val="-2144143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3111576"/>
        <c:crosses val="autoZero"/>
        <c:auto val="1"/>
        <c:lblAlgn val="ctr"/>
        <c:lblOffset val="100"/>
        <c:noMultiLvlLbl val="0"/>
      </c:catAx>
      <c:valAx>
        <c:axId val="209311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4143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</a:t>
            </a:r>
            <a:r>
              <a:rPr lang="en-US" baseline="0"/>
              <a:t> BVA Monthly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July'!$B$27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July'!$C$25:$N$25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July'!$C$27:$N$27</c:f>
              <c:numCache>
                <c:formatCode>0.00</c:formatCode>
                <c:ptCount val="12"/>
                <c:pt idx="0">
                  <c:v>99041.633409999995</c:v>
                </c:pt>
                <c:pt idx="1">
                  <c:v>198083.26681999999</c:v>
                </c:pt>
                <c:pt idx="2">
                  <c:v>297124.90022999997</c:v>
                </c:pt>
                <c:pt idx="3">
                  <c:v>396166.53363999998</c:v>
                </c:pt>
                <c:pt idx="4">
                  <c:v>495208.16704999999</c:v>
                </c:pt>
                <c:pt idx="5">
                  <c:v>594249.80045999994</c:v>
                </c:pt>
                <c:pt idx="6">
                  <c:v>693291.43386999995</c:v>
                </c:pt>
                <c:pt idx="7">
                  <c:v>792333.06727999996</c:v>
                </c:pt>
                <c:pt idx="8">
                  <c:v>891374.70068999997</c:v>
                </c:pt>
                <c:pt idx="9">
                  <c:v>993416.33409999998</c:v>
                </c:pt>
                <c:pt idx="10">
                  <c:v>1092457.9675099999</c:v>
                </c:pt>
                <c:pt idx="11">
                  <c:v>1191499.6009199999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EA-4CAD-BFD9-E81EC61A9AD2}"/>
            </c:ext>
          </c:extLst>
        </c:ser>
        <c:ser>
          <c:idx val="0"/>
          <c:order val="1"/>
          <c:tx>
            <c:strRef>
              <c:f>'BVAG - July'!$B$26</c:f>
              <c:strCache>
                <c:ptCount val="1"/>
                <c:pt idx="0">
                  <c:v>Current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July'!$C$25:$N$25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July'!$C$26:$N$26</c:f>
              <c:numCache>
                <c:formatCode>General</c:formatCode>
                <c:ptCount val="12"/>
                <c:pt idx="0">
                  <c:v>76208.14</c:v>
                </c:pt>
                <c:pt idx="1">
                  <c:v>215815.96999999997</c:v>
                </c:pt>
                <c:pt idx="2">
                  <c:v>331035.09999999998</c:v>
                </c:pt>
                <c:pt idx="3">
                  <c:v>414217.31999999995</c:v>
                </c:pt>
                <c:pt idx="4">
                  <c:v>511010.88</c:v>
                </c:pt>
                <c:pt idx="5">
                  <c:v>612111.65</c:v>
                </c:pt>
                <c:pt idx="6">
                  <c:v>680649.03</c:v>
                </c:pt>
                <c:pt idx="7">
                  <c:v>756525.12000000011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EA-4CAD-BFD9-E81EC61A9A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28683736"/>
        <c:axId val="-2146531576"/>
      </c:barChart>
      <c:catAx>
        <c:axId val="2128683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6531576"/>
        <c:crosses val="autoZero"/>
        <c:auto val="1"/>
        <c:lblAlgn val="ctr"/>
        <c:lblOffset val="100"/>
        <c:noMultiLvlLbl val="0"/>
      </c:catAx>
      <c:valAx>
        <c:axId val="-214653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8683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17FA8-390D-6747-8CE0-56D92DAE5960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1F1DA-9A7F-BD43-ADBB-AB65DA016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10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61F1DA-9A7F-BD43-ADBB-AB65DA0167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52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5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4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9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41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0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35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3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0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6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7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9052"/>
            <a:ext cx="8229600" cy="61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72308"/>
            <a:ext cx="8229600" cy="4953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8DA2C-B2C3-3349-AA9F-8CF2E1B9588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creen Shot 2020-04-14 at 8.15.19 PM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31" y="78154"/>
            <a:ext cx="2196123" cy="416108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68031" y="78154"/>
            <a:ext cx="8839200" cy="996461"/>
          </a:xfrm>
          <a:prstGeom prst="rect">
            <a:avLst/>
          </a:prstGeom>
          <a:noFill/>
          <a:ln>
            <a:solidFill>
              <a:schemeClr val="tx2"/>
            </a:solidFill>
          </a:ln>
          <a:effectLst>
            <a:outerShdw blurRad="40000"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2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NFPD Balance Sheet –  August 2023</a:t>
            </a:r>
          </a:p>
        </p:txBody>
      </p:sp>
      <p:sp>
        <p:nvSpPr>
          <p:cNvPr id="3" name="Rectangle 2"/>
          <p:cNvSpPr/>
          <p:nvPr/>
        </p:nvSpPr>
        <p:spPr>
          <a:xfrm>
            <a:off x="2676796" y="3244334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D8080A-5502-4186-A452-3E4C01BA3B70}"/>
              </a:ext>
            </a:extLst>
          </p:cNvPr>
          <p:cNvSpPr txBox="1"/>
          <p:nvPr/>
        </p:nvSpPr>
        <p:spPr>
          <a:xfrm>
            <a:off x="2567527" y="4624782"/>
            <a:ext cx="63521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Items of note:</a:t>
            </a:r>
          </a:p>
          <a:p>
            <a:pPr marL="342900" indent="-342900">
              <a:buAutoNum type="arabicParenR"/>
            </a:pPr>
            <a:r>
              <a:rPr lang="en-US" sz="1600" dirty="0"/>
              <a:t>Total Unreserved = (Total Bank Accounts) – (Reserve Fund, Apparatus Fund, Pension Fund, Payables)</a:t>
            </a:r>
          </a:p>
          <a:p>
            <a:pPr marL="342900" indent="-342900">
              <a:buAutoNum type="arabicParenR"/>
            </a:pPr>
            <a:r>
              <a:rPr lang="en-US" sz="1600" dirty="0"/>
              <a:t>Last year in August 2022: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/>
              <a:t>Total funds = $739,215</a:t>
            </a:r>
          </a:p>
          <a:p>
            <a:pPr marL="800100" lvl="1" indent="-342900">
              <a:buAutoNum type="alphaLcParenR"/>
            </a:pPr>
            <a:r>
              <a:rPr lang="en-US" sz="1600" dirty="0"/>
              <a:t>Total unreserved funds = $532,807</a:t>
            </a:r>
          </a:p>
        </p:txBody>
      </p: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AC5C3CDB-0A3A-B823-33CD-0CCEC04BC184}"/>
              </a:ext>
            </a:extLst>
          </p:cNvPr>
          <p:cNvGrpSpPr/>
          <p:nvPr/>
        </p:nvGrpSpPr>
        <p:grpSpPr>
          <a:xfrm>
            <a:off x="3123789" y="1343967"/>
            <a:ext cx="1166601" cy="1258967"/>
            <a:chOff x="2721622" y="1573245"/>
            <a:chExt cx="1166601" cy="1258967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090D6ED-B06F-83EA-DA0A-9F31C73BE6C2}"/>
                </a:ext>
              </a:extLst>
            </p:cNvPr>
            <p:cNvCxnSpPr/>
            <p:nvPr/>
          </p:nvCxnSpPr>
          <p:spPr>
            <a:xfrm flipV="1">
              <a:off x="3536219" y="1573245"/>
              <a:ext cx="352004" cy="16993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23965C1E-4239-7FF6-91CC-C474DC532176}"/>
                </a:ext>
              </a:extLst>
            </p:cNvPr>
            <p:cNvCxnSpPr>
              <a:cxnSpLocks/>
            </p:cNvCxnSpPr>
            <p:nvPr/>
          </p:nvCxnSpPr>
          <p:spPr>
            <a:xfrm>
              <a:off x="3536219" y="1938042"/>
              <a:ext cx="352004" cy="89417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196568C-D66E-DF00-5F42-E5204F8BBA84}"/>
                </a:ext>
              </a:extLst>
            </p:cNvPr>
            <p:cNvCxnSpPr>
              <a:cxnSpLocks/>
            </p:cNvCxnSpPr>
            <p:nvPr/>
          </p:nvCxnSpPr>
          <p:spPr>
            <a:xfrm>
              <a:off x="2722970" y="1747224"/>
              <a:ext cx="81324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070C63E-A31B-6166-BF64-6AAD7983B0BB}"/>
                </a:ext>
              </a:extLst>
            </p:cNvPr>
            <p:cNvCxnSpPr>
              <a:cxnSpLocks/>
            </p:cNvCxnSpPr>
            <p:nvPr/>
          </p:nvCxnSpPr>
          <p:spPr>
            <a:xfrm>
              <a:off x="2721622" y="1936038"/>
              <a:ext cx="81324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B8315303-1398-0025-B328-5A83A399AB54}"/>
              </a:ext>
            </a:extLst>
          </p:cNvPr>
          <p:cNvSpPr txBox="1"/>
          <p:nvPr/>
        </p:nvSpPr>
        <p:spPr>
          <a:xfrm>
            <a:off x="1193696" y="2926865"/>
            <a:ext cx="64494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Note: Reserved amount differs from Acct 1028 by $1,301.78, interest to be accrued in Gen Op Fund 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25285F94-E0FE-3E69-D90F-79DBE946B3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642" y="3929010"/>
            <a:ext cx="3471863" cy="190500"/>
          </a:xfrm>
          <a:prstGeom prst="rect">
            <a:avLst/>
          </a:prstGeom>
        </p:spPr>
      </p:pic>
      <p:graphicFrame>
        <p:nvGraphicFramePr>
          <p:cNvPr id="31" name="Table 127">
            <a:extLst>
              <a:ext uri="{FF2B5EF4-FFF2-40B4-BE49-F238E27FC236}">
                <a16:creationId xmlns:a16="http://schemas.microsoft.com/office/drawing/2014/main" id="{62079056-C206-5739-792B-55759C2168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682185"/>
              </p:ext>
            </p:extLst>
          </p:nvPr>
        </p:nvGraphicFramePr>
        <p:xfrm>
          <a:off x="66492" y="3946315"/>
          <a:ext cx="3871892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946">
                  <a:extLst>
                    <a:ext uri="{9D8B030D-6E8A-4147-A177-3AD203B41FA5}">
                      <a16:colId xmlns:a16="http://schemas.microsoft.com/office/drawing/2014/main" val="1642123038"/>
                    </a:ext>
                  </a:extLst>
                </a:gridCol>
                <a:gridCol w="1935946">
                  <a:extLst>
                    <a:ext uri="{9D8B030D-6E8A-4147-A177-3AD203B41FA5}">
                      <a16:colId xmlns:a16="http://schemas.microsoft.com/office/drawing/2014/main" val="1349683440"/>
                    </a:ext>
                  </a:extLst>
                </a:gridCol>
              </a:tblGrid>
              <a:tr h="246510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Total Unreserved Funds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$906,297.60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026909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6CD99293-1E56-2DF7-67AA-BDBFF17266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190" y="1342211"/>
            <a:ext cx="3143250" cy="146208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34C5C84-3AA9-7E01-055F-F12CC2C95D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8336" y="1422665"/>
            <a:ext cx="3509963" cy="10953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A67F2DA-9682-DC78-DBD6-5EACDC8719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8642" y="3574840"/>
            <a:ext cx="3757613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79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Income – </a:t>
            </a:r>
            <a:r>
              <a:rPr lang="en-US" sz="4400" dirty="0"/>
              <a:t>August</a:t>
            </a:r>
            <a:r>
              <a:rPr lang="en-US" dirty="0"/>
              <a:t> 2023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7011" y="5400023"/>
            <a:ext cx="85115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To date received $1,183,942 in tax revenue + $1652 (donations) + $7,919 (uncategorized) +$18,694 in interest income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No “Other Income” received in August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District has received 94% of total 2023 income through August (~$76K delta)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Last year, September through December District received ~ $90K in revenue</a:t>
            </a:r>
          </a:p>
        </p:txBody>
      </p:sp>
      <p:pic>
        <p:nvPicPr>
          <p:cNvPr id="3074" name="FILTER" hidden="1">
            <a:extLst>
              <a:ext uri="{FF2B5EF4-FFF2-40B4-BE49-F238E27FC236}">
                <a16:creationId xmlns:a16="http://schemas.microsoft.com/office/drawing/2014/main" id="{BFC12365-A7A2-4555-8334-A59637DC95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9C91257-190A-FF69-3C42-8A7AB62E92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1980" y="1093311"/>
            <a:ext cx="7265934" cy="1599089"/>
          </a:xfrm>
          <a:prstGeom prst="rect">
            <a:avLst/>
          </a:prstGeom>
        </p:spPr>
      </p:pic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E0EDAD7-27F1-6543-B32F-2210AA7BF9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9413553"/>
              </p:ext>
            </p:extLst>
          </p:nvPr>
        </p:nvGraphicFramePr>
        <p:xfrm>
          <a:off x="124894" y="2912534"/>
          <a:ext cx="4362439" cy="2319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EC391E14-3677-414A-B768-4E4FBB7225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1920791"/>
              </p:ext>
            </p:extLst>
          </p:nvPr>
        </p:nvGraphicFramePr>
        <p:xfrm>
          <a:off x="4487333" y="2912534"/>
          <a:ext cx="4600575" cy="2319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343781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Expense – </a:t>
            </a:r>
            <a:r>
              <a:rPr lang="en-US" sz="4400" dirty="0"/>
              <a:t>August</a:t>
            </a:r>
            <a:r>
              <a:rPr lang="en-US" dirty="0"/>
              <a:t> 2023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7302" y="5896765"/>
            <a:ext cx="4553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No “Other Expenses” reported for August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$32K underspent for August ($67,141)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58F2AB-4F5F-5936-F112-82A0B045233C}"/>
              </a:ext>
            </a:extLst>
          </p:cNvPr>
          <p:cNvSpPr txBox="1"/>
          <p:nvPr/>
        </p:nvSpPr>
        <p:spPr>
          <a:xfrm>
            <a:off x="5045572" y="5911957"/>
            <a:ext cx="3194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YTD underspent by $35,808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85AD50-D9D0-F04C-3DF7-18C7741C3E94}"/>
              </a:ext>
            </a:extLst>
          </p:cNvPr>
          <p:cNvGrpSpPr/>
          <p:nvPr/>
        </p:nvGrpSpPr>
        <p:grpSpPr>
          <a:xfrm>
            <a:off x="1107810" y="1081340"/>
            <a:ext cx="6647657" cy="1964918"/>
            <a:chOff x="1327943" y="1759102"/>
            <a:chExt cx="5929313" cy="1654704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2B165C3-0220-DC5E-6B7C-D754304D9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7943" y="1942193"/>
              <a:ext cx="5929313" cy="1471613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5200B08-0C19-0FE0-67DC-565AF27CED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27943" y="1759102"/>
              <a:ext cx="5929313" cy="200025"/>
            </a:xfrm>
            <a:prstGeom prst="rect">
              <a:avLst/>
            </a:prstGeom>
          </p:spPr>
        </p:pic>
      </p:grp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A4D186BD-3780-8549-9E55-9C8ECDD77E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7890163"/>
              </p:ext>
            </p:extLst>
          </p:nvPr>
        </p:nvGraphicFramePr>
        <p:xfrm>
          <a:off x="62442" y="3263673"/>
          <a:ext cx="4187826" cy="2550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2FFB2445-5737-3442-A2D2-323EFABCE1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2048694"/>
              </p:ext>
            </p:extLst>
          </p:nvPr>
        </p:nvGraphicFramePr>
        <p:xfrm>
          <a:off x="4678873" y="3263672"/>
          <a:ext cx="4187826" cy="2512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32327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Finance – </a:t>
            </a:r>
            <a:r>
              <a:rPr lang="en-US" sz="4400" dirty="0"/>
              <a:t>August</a:t>
            </a:r>
            <a:r>
              <a:rPr lang="en-US" dirty="0"/>
              <a:t> Summary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8265" y="1280777"/>
            <a:ext cx="87333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Assuming that we achieve the income target and have an even month burn of $99K per month, we should end the year with a $133K budget surplus (not including Retained Earnings carryover from 2022 of $257K)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Nederland Fire funds are in good shape for month ending August 2023</a:t>
            </a:r>
          </a:p>
        </p:txBody>
      </p:sp>
    </p:spTree>
    <p:extLst>
      <p:ext uri="{BB962C8B-B14F-4D97-AF65-F5344CB8AC3E}">
        <p14:creationId xmlns:p14="http://schemas.microsoft.com/office/powerpoint/2010/main" val="2887393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5BABA26B305243A60A31FCA787FEA4" ma:contentTypeVersion="16" ma:contentTypeDescription="Create a new document." ma:contentTypeScope="" ma:versionID="abbdf615960f701f4047f661e72ce6a7">
  <xsd:schema xmlns:xsd="http://www.w3.org/2001/XMLSchema" xmlns:xs="http://www.w3.org/2001/XMLSchema" xmlns:p="http://schemas.microsoft.com/office/2006/metadata/properties" xmlns:ns2="0b42ca36-c917-426e-b10f-a601cd052900" xmlns:ns3="66d75f40-7d24-403a-a859-e7f12c41f900" targetNamespace="http://schemas.microsoft.com/office/2006/metadata/properties" ma:root="true" ma:fieldsID="6b2d2820ccbe2942691b58647bb0da69" ns2:_="" ns3:_="">
    <xsd:import namespace="0b42ca36-c917-426e-b10f-a601cd052900"/>
    <xsd:import namespace="66d75f40-7d24-403a-a859-e7f12c41f9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42ca36-c917-426e-b10f-a601cd0529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bc163435-b481-4f32-b3c0-29a0a124260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d75f40-7d24-403a-a859-e7f12c41f90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877865d3-a4a9-4a08-8cda-27d5374147dc}" ma:internalName="TaxCatchAll" ma:showField="CatchAllData" ma:web="66d75f40-7d24-403a-a859-e7f12c41f9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d75f40-7d24-403a-a859-e7f12c41f900" xsi:nil="true"/>
    <lcf76f155ced4ddcb4097134ff3c332f xmlns="0b42ca36-c917-426e-b10f-a601cd05290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A30846D-7A32-429B-96C5-CA3966CD3307}"/>
</file>

<file path=customXml/itemProps2.xml><?xml version="1.0" encoding="utf-8"?>
<ds:datastoreItem xmlns:ds="http://schemas.openxmlformats.org/officeDocument/2006/customXml" ds:itemID="{406980BB-1507-4CB4-A4B9-D60F7384099A}"/>
</file>

<file path=customXml/itemProps3.xml><?xml version="1.0" encoding="utf-8"?>
<ds:datastoreItem xmlns:ds="http://schemas.openxmlformats.org/officeDocument/2006/customXml" ds:itemID="{44EF739C-4E4B-4DF4-A1F6-3BA35E77082C}"/>
</file>

<file path=docProps/app.xml><?xml version="1.0" encoding="utf-8"?>
<Properties xmlns="http://schemas.openxmlformats.org/officeDocument/2006/extended-properties" xmlns:vt="http://schemas.openxmlformats.org/officeDocument/2006/docPropsVTypes">
  <TotalTime>263362</TotalTime>
  <Words>239</Words>
  <Application>Microsoft Office PowerPoint</Application>
  <PresentationFormat>On-screen Show (4:3)</PresentationFormat>
  <Paragraphs>26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NFPD Balance Sheet –  August 2023</vt:lpstr>
      <vt:lpstr>NFPD Income – August 2023</vt:lpstr>
      <vt:lpstr>NFPD Expense – August 2023</vt:lpstr>
      <vt:lpstr>NFPD Finance – August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Wieseler</dc:creator>
  <cp:lastModifiedBy>Todd Wieseler</cp:lastModifiedBy>
  <cp:revision>152</cp:revision>
  <dcterms:created xsi:type="dcterms:W3CDTF">2020-08-05T18:00:36Z</dcterms:created>
  <dcterms:modified xsi:type="dcterms:W3CDTF">2023-09-19T23:56:03Z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0x010100AA5BABA26B305243A60A31FCA787FEA4</vt:lpwstr>
  </property>
</Properties>
</file>