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3" autoAdjust="0"/>
    <p:restoredTop sz="94694"/>
  </p:normalViewPr>
  <p:slideViewPr>
    <p:cSldViewPr snapToGrid="0" snapToObjects="1">
      <p:cViewPr varScale="1">
        <p:scale>
          <a:sx n="110" d="100"/>
          <a:sy n="110" d="100"/>
        </p:scale>
        <p:origin x="7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wies\Documents\Fire%20Board\Financials\2021\December%202021\December%202021%20Financials%20Worksheet%20(Summary)%20v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wies\Documents\Fire%20Board\Financials\2021\December%202021\December%202021%20Financials%20Worksheet%20(Summary)%20v1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twies\Documents\Fire%20Board\Financials\2021\December%202021\December%202021%20Financials%20Worksheet%20(Summary)%20v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wies\Documents\Fire%20Board\Financials\2021\December%202021\December%202021%20Financials%20Worksheet%20(Summary)%20v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December'!$B$3</c:f>
              <c:strCache>
                <c:ptCount val="1"/>
                <c:pt idx="0">
                  <c:v>Budget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December'!$C$3:$N$3</c:f>
              <c:numCache>
                <c:formatCode>General</c:formatCode>
                <c:ptCount val="12"/>
                <c:pt idx="0">
                  <c:v>81951.416666666672</c:v>
                </c:pt>
                <c:pt idx="1">
                  <c:v>81951.416666666672</c:v>
                </c:pt>
                <c:pt idx="2">
                  <c:v>81951.416666666657</c:v>
                </c:pt>
                <c:pt idx="3">
                  <c:v>81951.416666666672</c:v>
                </c:pt>
                <c:pt idx="4">
                  <c:v>81951.416666666657</c:v>
                </c:pt>
                <c:pt idx="5">
                  <c:v>81951.416666666657</c:v>
                </c:pt>
                <c:pt idx="6">
                  <c:v>81951.416666666672</c:v>
                </c:pt>
                <c:pt idx="7">
                  <c:v>81951.416666666672</c:v>
                </c:pt>
                <c:pt idx="8">
                  <c:v>81951.416666666686</c:v>
                </c:pt>
                <c:pt idx="9">
                  <c:v>81951.416666666672</c:v>
                </c:pt>
                <c:pt idx="10">
                  <c:v>81951.416666666686</c:v>
                </c:pt>
                <c:pt idx="11">
                  <c:v>81951.416666666744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D6-4D9C-A0AC-C274FDBFDCBB}"/>
            </c:ext>
          </c:extLst>
        </c:ser>
        <c:ser>
          <c:idx val="1"/>
          <c:order val="1"/>
          <c:tx>
            <c:strRef>
              <c:f>'BVAG - December'!$B$4</c:f>
              <c:strCache>
                <c:ptCount val="1"/>
                <c:pt idx="0">
                  <c:v>Actual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December'!$C$2:$N$2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December'!$C$4:$N$4</c:f>
              <c:numCache>
                <c:formatCode>General</c:formatCode>
                <c:ptCount val="12"/>
                <c:pt idx="0">
                  <c:v>0</c:v>
                </c:pt>
                <c:pt idx="1">
                  <c:v>25854.55</c:v>
                </c:pt>
                <c:pt idx="2">
                  <c:v>253752.27000000002</c:v>
                </c:pt>
                <c:pt idx="3">
                  <c:v>94088.770000000019</c:v>
                </c:pt>
                <c:pt idx="4">
                  <c:v>259504.99999999994</c:v>
                </c:pt>
                <c:pt idx="5">
                  <c:v>94226.859999999986</c:v>
                </c:pt>
                <c:pt idx="6">
                  <c:v>176643.57000000007</c:v>
                </c:pt>
                <c:pt idx="7">
                  <c:v>22795.929999999935</c:v>
                </c:pt>
                <c:pt idx="8">
                  <c:v>21527.800000000047</c:v>
                </c:pt>
                <c:pt idx="9">
                  <c:v>7843.9699999999721</c:v>
                </c:pt>
                <c:pt idx="10">
                  <c:v>7170.1900000000605</c:v>
                </c:pt>
                <c:pt idx="11">
                  <c:v>20658.669999999925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D6-4D9C-A0AC-C274FDBFD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283064"/>
        <c:axId val="-2147120808"/>
      </c:barChart>
      <c:catAx>
        <c:axId val="-214728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20808"/>
        <c:crosses val="autoZero"/>
        <c:auto val="1"/>
        <c:lblAlgn val="ctr"/>
        <c:lblOffset val="100"/>
        <c:noMultiLvlLbl val="0"/>
      </c:catAx>
      <c:valAx>
        <c:axId val="-2147120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283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Income BVA Actual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'BVAG - December'!$B$9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December'!$C$9:$N$9</c:f>
              <c:numCache>
                <c:formatCode>General</c:formatCode>
                <c:ptCount val="12"/>
                <c:pt idx="0">
                  <c:v>81951.416666666672</c:v>
                </c:pt>
                <c:pt idx="1">
                  <c:v>163902.83333333334</c:v>
                </c:pt>
                <c:pt idx="2">
                  <c:v>245854.25</c:v>
                </c:pt>
                <c:pt idx="3">
                  <c:v>327805.66666666669</c:v>
                </c:pt>
                <c:pt idx="4">
                  <c:v>409757.08333333337</c:v>
                </c:pt>
                <c:pt idx="5">
                  <c:v>491708.5</c:v>
                </c:pt>
                <c:pt idx="6">
                  <c:v>573659.91666666663</c:v>
                </c:pt>
                <c:pt idx="7">
                  <c:v>655611.33333333326</c:v>
                </c:pt>
                <c:pt idx="8">
                  <c:v>737562.75</c:v>
                </c:pt>
                <c:pt idx="9">
                  <c:v>819514.16666666663</c:v>
                </c:pt>
                <c:pt idx="10">
                  <c:v>901465.58333333326</c:v>
                </c:pt>
                <c:pt idx="11">
                  <c:v>983417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CE-40C4-B879-E9DBD5B41DF4}"/>
            </c:ext>
          </c:extLst>
        </c:ser>
        <c:ser>
          <c:idx val="1"/>
          <c:order val="1"/>
          <c:tx>
            <c:strRef>
              <c:f>'BVAG - December'!$B$10</c:f>
              <c:strCache>
                <c:ptCount val="1"/>
                <c:pt idx="0">
                  <c:v>Actual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December'!$C$8:$N$8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December'!$C$10:$N$10</c:f>
              <c:numCache>
                <c:formatCode>General</c:formatCode>
                <c:ptCount val="12"/>
                <c:pt idx="0">
                  <c:v>0</c:v>
                </c:pt>
                <c:pt idx="1">
                  <c:v>25854.55</c:v>
                </c:pt>
                <c:pt idx="2">
                  <c:v>279606.82</c:v>
                </c:pt>
                <c:pt idx="3">
                  <c:v>373695.59</c:v>
                </c:pt>
                <c:pt idx="4">
                  <c:v>633200.59</c:v>
                </c:pt>
                <c:pt idx="5">
                  <c:v>727427.45</c:v>
                </c:pt>
                <c:pt idx="6">
                  <c:v>904071.02</c:v>
                </c:pt>
                <c:pt idx="7">
                  <c:v>926866.95</c:v>
                </c:pt>
                <c:pt idx="8">
                  <c:v>948394.75</c:v>
                </c:pt>
                <c:pt idx="9">
                  <c:v>956238.72</c:v>
                </c:pt>
                <c:pt idx="10">
                  <c:v>963408.91</c:v>
                </c:pt>
                <c:pt idx="11">
                  <c:v>984067.58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CE-40C4-B879-E9DBD5B41D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7136696"/>
        <c:axId val="-2147134168"/>
      </c:barChart>
      <c:catAx>
        <c:axId val="-2147136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4168"/>
        <c:crosses val="autoZero"/>
        <c:auto val="1"/>
        <c:lblAlgn val="ctr"/>
        <c:lblOffset val="100"/>
        <c:noMultiLvlLbl val="0"/>
      </c:catAx>
      <c:valAx>
        <c:axId val="-2147134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7136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 BVA Monthly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December'!$B$21</c:f>
              <c:strCache>
                <c:ptCount val="1"/>
                <c:pt idx="0">
                  <c:v>Budgeted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December'!$C$21:$N$21</c:f>
              <c:numCache>
                <c:formatCode>0.00</c:formatCode>
                <c:ptCount val="12"/>
                <c:pt idx="0">
                  <c:v>80643.136666666687</c:v>
                </c:pt>
                <c:pt idx="1">
                  <c:v>80643.136666666687</c:v>
                </c:pt>
                <c:pt idx="2">
                  <c:v>80643.136666666687</c:v>
                </c:pt>
                <c:pt idx="3">
                  <c:v>80643.136666666687</c:v>
                </c:pt>
                <c:pt idx="4">
                  <c:v>80643.136666666687</c:v>
                </c:pt>
                <c:pt idx="5">
                  <c:v>80643.136666666687</c:v>
                </c:pt>
                <c:pt idx="6">
                  <c:v>80643.136666666687</c:v>
                </c:pt>
                <c:pt idx="7">
                  <c:v>80643.136666666687</c:v>
                </c:pt>
                <c:pt idx="8">
                  <c:v>80643.136666666687</c:v>
                </c:pt>
                <c:pt idx="9">
                  <c:v>80643.136666666687</c:v>
                </c:pt>
                <c:pt idx="10">
                  <c:v>80643.136666666687</c:v>
                </c:pt>
                <c:pt idx="11">
                  <c:v>80643.136666666687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BA-44CA-BF01-311BE08BB60C}"/>
            </c:ext>
          </c:extLst>
        </c:ser>
        <c:ser>
          <c:idx val="0"/>
          <c:order val="1"/>
          <c:tx>
            <c:strRef>
              <c:f>'BVAG - December'!$B$20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December'!$C$19:$N$19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December'!$C$20:$N$20</c:f>
              <c:numCache>
                <c:formatCode>0.00</c:formatCode>
                <c:ptCount val="12"/>
                <c:pt idx="0">
                  <c:v>56695.289999999994</c:v>
                </c:pt>
                <c:pt idx="1">
                  <c:v>74129.640000000014</c:v>
                </c:pt>
                <c:pt idx="2">
                  <c:v>80152.87</c:v>
                </c:pt>
                <c:pt idx="3">
                  <c:v>81232.14</c:v>
                </c:pt>
                <c:pt idx="4">
                  <c:v>60375.090000000004</c:v>
                </c:pt>
                <c:pt idx="5">
                  <c:v>60769.440000000039</c:v>
                </c:pt>
                <c:pt idx="6">
                  <c:v>55789.19000000001</c:v>
                </c:pt>
                <c:pt idx="7">
                  <c:v>94474.569999999949</c:v>
                </c:pt>
                <c:pt idx="8">
                  <c:v>65699.609999999986</c:v>
                </c:pt>
                <c:pt idx="9">
                  <c:v>106287.58000000009</c:v>
                </c:pt>
                <c:pt idx="10">
                  <c:v>66550.90999999996</c:v>
                </c:pt>
                <c:pt idx="11">
                  <c:v>129808.62999999999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BA-44CA-BF01-311BE08BB6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44143800"/>
        <c:axId val="2093111576"/>
      </c:barChart>
      <c:catAx>
        <c:axId val="-2144143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3111576"/>
        <c:crosses val="autoZero"/>
        <c:auto val="1"/>
        <c:lblAlgn val="ctr"/>
        <c:lblOffset val="100"/>
        <c:noMultiLvlLbl val="0"/>
      </c:catAx>
      <c:valAx>
        <c:axId val="209311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4143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Expenses</a:t>
            </a:r>
            <a:r>
              <a:rPr lang="en-US" baseline="0"/>
              <a:t> BVA Monthly Accrual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'BVAG - December'!$B$27</c:f>
              <c:strCache>
                <c:ptCount val="1"/>
                <c:pt idx="0">
                  <c:v>Budget Accrual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'BVAG - December'!$C$25:$N$25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December'!$C$27:$N$27</c:f>
              <c:numCache>
                <c:formatCode>0.00</c:formatCode>
                <c:ptCount val="12"/>
                <c:pt idx="0">
                  <c:v>80643.136666666687</c:v>
                </c:pt>
                <c:pt idx="1">
                  <c:v>161286.27333333337</c:v>
                </c:pt>
                <c:pt idx="2">
                  <c:v>241929.41000000006</c:v>
                </c:pt>
                <c:pt idx="3">
                  <c:v>322572.54666666675</c:v>
                </c:pt>
                <c:pt idx="4">
                  <c:v>403215.68333333347</c:v>
                </c:pt>
                <c:pt idx="5">
                  <c:v>483858.82000000018</c:v>
                </c:pt>
                <c:pt idx="6">
                  <c:v>564501.9566666669</c:v>
                </c:pt>
                <c:pt idx="7">
                  <c:v>645145.09333333361</c:v>
                </c:pt>
                <c:pt idx="8">
                  <c:v>725788.23000000033</c:v>
                </c:pt>
                <c:pt idx="9">
                  <c:v>806431.36666666705</c:v>
                </c:pt>
                <c:pt idx="10">
                  <c:v>887074.50333333376</c:v>
                </c:pt>
                <c:pt idx="11">
                  <c:v>967717.64000000048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A1-47F6-B97E-226ECA83D62A}"/>
            </c:ext>
          </c:extLst>
        </c:ser>
        <c:ser>
          <c:idx val="0"/>
          <c:order val="1"/>
          <c:tx>
            <c:strRef>
              <c:f>'BVAG - December'!$B$26</c:f>
              <c:strCache>
                <c:ptCount val="1"/>
                <c:pt idx="0">
                  <c:v>Current Accrual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'BVAG - December'!$C$25:$N$25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'BVAG - December'!$C$26:$N$26</c:f>
              <c:numCache>
                <c:formatCode>General</c:formatCode>
                <c:ptCount val="12"/>
                <c:pt idx="0">
                  <c:v>56695.289999999994</c:v>
                </c:pt>
                <c:pt idx="1">
                  <c:v>130824.93000000001</c:v>
                </c:pt>
                <c:pt idx="2">
                  <c:v>210977.8</c:v>
                </c:pt>
                <c:pt idx="3">
                  <c:v>292209.94</c:v>
                </c:pt>
                <c:pt idx="4">
                  <c:v>352585.03</c:v>
                </c:pt>
                <c:pt idx="5">
                  <c:v>413354.47000000009</c:v>
                </c:pt>
                <c:pt idx="6">
                  <c:v>469143.66000000009</c:v>
                </c:pt>
                <c:pt idx="7">
                  <c:v>563618.23</c:v>
                </c:pt>
                <c:pt idx="8">
                  <c:v>629317.84</c:v>
                </c:pt>
                <c:pt idx="9">
                  <c:v>735605.42</c:v>
                </c:pt>
                <c:pt idx="10">
                  <c:v>802156.33</c:v>
                </c:pt>
                <c:pt idx="11">
                  <c:v>931964.96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2A1-47F6-B97E-226ECA83D6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28683736"/>
        <c:axId val="-2146531576"/>
      </c:barChart>
      <c:catAx>
        <c:axId val="21286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146531576"/>
        <c:crosses val="autoZero"/>
        <c:auto val="1"/>
        <c:lblAlgn val="ctr"/>
        <c:lblOffset val="100"/>
        <c:noMultiLvlLbl val="0"/>
      </c:catAx>
      <c:valAx>
        <c:axId val="-2146531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86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517FA8-390D-6747-8CE0-56D92DAE5960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1F1DA-9A7F-BD43-ADBB-AB65DA016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310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1F1DA-9A7F-BD43-ADBB-AB65DA0167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652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25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159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4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9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4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07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35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09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64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2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9052"/>
            <a:ext cx="8229600" cy="61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72308"/>
            <a:ext cx="8229600" cy="49538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8DA2C-B2C3-3349-AA9F-8CF2E1B9588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0683F-222E-D448-A84C-9681453EA7AE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creen Shot 2020-04-14 at 8.15.19 PM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31" y="78154"/>
            <a:ext cx="2196123" cy="41610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168031" y="78154"/>
            <a:ext cx="8839200" cy="996461"/>
          </a:xfrm>
          <a:prstGeom prst="rect">
            <a:avLst/>
          </a:prstGeom>
          <a:noFill/>
          <a:ln>
            <a:solidFill>
              <a:schemeClr val="tx2"/>
            </a:solidFill>
          </a:ln>
          <a:effectLst>
            <a:outerShdw blurRad="40000" dist="23000" dir="5400000" sx="0" sy="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29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NFPD Balance Sheet –  December 2021</a:t>
            </a:r>
          </a:p>
        </p:txBody>
      </p:sp>
      <p:sp>
        <p:nvSpPr>
          <p:cNvPr id="3" name="Rectangle 2"/>
          <p:cNvSpPr/>
          <p:nvPr/>
        </p:nvSpPr>
        <p:spPr>
          <a:xfrm>
            <a:off x="2676796" y="32443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9D8080A-5502-4186-A452-3E4C01BA3B70}"/>
              </a:ext>
            </a:extLst>
          </p:cNvPr>
          <p:cNvSpPr txBox="1"/>
          <p:nvPr/>
        </p:nvSpPr>
        <p:spPr>
          <a:xfrm>
            <a:off x="3879791" y="1298713"/>
            <a:ext cx="480701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Items of note:</a:t>
            </a:r>
          </a:p>
          <a:p>
            <a:pPr marL="342900" indent="-342900">
              <a:buAutoNum type="arabicParenR"/>
            </a:pPr>
            <a:r>
              <a:rPr lang="en-US" sz="1600" dirty="0"/>
              <a:t>Last year in December 2020: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1600" dirty="0"/>
              <a:t>Total funds = $348,955.73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reserved funds = $239,226.87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Grant Match = $25K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Capital reserve = $6.6K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Sick/Vac = $63K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Wildland fire </a:t>
            </a:r>
            <a:r>
              <a:rPr lang="en-US" sz="1600" dirty="0" err="1"/>
              <a:t>reimb</a:t>
            </a:r>
            <a:r>
              <a:rPr lang="en-US" sz="1600" dirty="0"/>
              <a:t> = $8K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Accounts Receivable Wildland = $70K</a:t>
            </a:r>
          </a:p>
          <a:p>
            <a:pPr marL="800100" lvl="1" indent="-342900">
              <a:buAutoNum type="alphaLcParenR"/>
            </a:pPr>
            <a:r>
              <a:rPr lang="en-US" sz="1600" dirty="0"/>
              <a:t>Total unreserved funds = $161,882</a:t>
            </a:r>
          </a:p>
          <a:p>
            <a:pPr marL="342900" indent="-342900">
              <a:buAutoNum type="arabicParenR"/>
            </a:pPr>
            <a:r>
              <a:rPr lang="en-US" sz="1600" dirty="0"/>
              <a:t>Need to change reserves to span first two months of new budget monthly burn rate ~17% increase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E13E884-DF3C-4581-A52F-A39C0534B9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" y="1083324"/>
            <a:ext cx="2825749" cy="578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796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Income – </a:t>
            </a:r>
            <a:r>
              <a:rPr lang="en-US" sz="4400" dirty="0"/>
              <a:t>December</a:t>
            </a:r>
            <a:r>
              <a:rPr lang="en-US" dirty="0"/>
              <a:t> 2021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405" y="5939283"/>
            <a:ext cx="37634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To date received $984K which is &gt;100% of total income expected in 2021 ($983K 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F1315AC-61CC-410A-A2C2-143F268F818F}"/>
              </a:ext>
            </a:extLst>
          </p:cNvPr>
          <p:cNvSpPr txBox="1"/>
          <p:nvPr/>
        </p:nvSpPr>
        <p:spPr>
          <a:xfrm>
            <a:off x="4458748" y="5939283"/>
            <a:ext cx="4395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Received $20K in Tax Rev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Other income is Wildland Reimbursement</a:t>
            </a:r>
          </a:p>
        </p:txBody>
      </p:sp>
      <p:pic>
        <p:nvPicPr>
          <p:cNvPr id="3074" name="FILTER" hidden="1">
            <a:extLst>
              <a:ext uri="{FF2B5EF4-FFF2-40B4-BE49-F238E27FC236}">
                <a16:creationId xmlns:a16="http://schemas.microsoft.com/office/drawing/2014/main" id="{BFC12365-A7A2-4555-8334-A59637DC9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E1812BC4-89F2-4EFE-9224-E9CDD2B97BB0}"/>
              </a:ext>
            </a:extLst>
          </p:cNvPr>
          <p:cNvGrpSpPr/>
          <p:nvPr/>
        </p:nvGrpSpPr>
        <p:grpSpPr>
          <a:xfrm>
            <a:off x="1415910" y="1074615"/>
            <a:ext cx="6085675" cy="2444633"/>
            <a:chOff x="1473365" y="1091047"/>
            <a:chExt cx="5676900" cy="2206688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21D20834-C465-46A2-A330-4999977AE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73365" y="1091047"/>
              <a:ext cx="5676900" cy="14859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CBA0CD7-B4AA-4A47-8E94-0313A59666A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473365" y="2559547"/>
              <a:ext cx="5676900" cy="738188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3E0EDAD7-27F1-6543-B32F-2210AA7BF96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8831961"/>
              </p:ext>
            </p:extLst>
          </p:nvPr>
        </p:nvGraphicFramePr>
        <p:xfrm>
          <a:off x="59267" y="3519247"/>
          <a:ext cx="4399481" cy="250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C391E14-3677-414A-B768-4E4FBB722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2143095"/>
              </p:ext>
            </p:extLst>
          </p:nvPr>
        </p:nvGraphicFramePr>
        <p:xfrm>
          <a:off x="4458748" y="3519248"/>
          <a:ext cx="4626779" cy="2461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43781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Expense – </a:t>
            </a:r>
            <a:r>
              <a:rPr lang="en-US" sz="4400" dirty="0"/>
              <a:t>December</a:t>
            </a:r>
            <a:r>
              <a:rPr lang="en-US" dirty="0"/>
              <a:t> 2021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1" y="5920585"/>
            <a:ext cx="85871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$34.6K underspent for 2021 vs budgeted spend prediction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Overspent below the budget line: $102K =&gt; $76K for Tender, $30K for </a:t>
            </a:r>
            <a:r>
              <a:rPr lang="en-US" dirty="0" err="1"/>
              <a:t>LifePaks</a:t>
            </a:r>
            <a:r>
              <a:rPr lang="en-US" dirty="0"/>
              <a:t> which were below the line items carried over from 2020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63D5648-04E0-4201-A513-39F0A3C93CEF}"/>
              </a:ext>
            </a:extLst>
          </p:cNvPr>
          <p:cNvGrpSpPr/>
          <p:nvPr/>
        </p:nvGrpSpPr>
        <p:grpSpPr>
          <a:xfrm>
            <a:off x="1442978" y="1074616"/>
            <a:ext cx="5889639" cy="3009706"/>
            <a:chOff x="1434270" y="1108659"/>
            <a:chExt cx="5676900" cy="292513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268AF46-C06E-4706-AD5A-C199CEC0E6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4270" y="1108659"/>
              <a:ext cx="5676900" cy="385763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9CE1F2F-2827-4E09-8323-91B5C90D3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34270" y="1483371"/>
              <a:ext cx="5676900" cy="182880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13080841-60EE-43ED-999E-6C28DB886D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34270" y="3290846"/>
              <a:ext cx="5676900" cy="742950"/>
            </a:xfrm>
            <a:prstGeom prst="rect">
              <a:avLst/>
            </a:prstGeom>
          </p:spPr>
        </p:pic>
      </p:grp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A4D186BD-3780-8549-9E55-9C8ECDD77E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5109032"/>
              </p:ext>
            </p:extLst>
          </p:nvPr>
        </p:nvGraphicFramePr>
        <p:xfrm>
          <a:off x="62441" y="4014649"/>
          <a:ext cx="4291845" cy="209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2FFB2445-5737-3442-A2D2-323EFABCE1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5626380"/>
              </p:ext>
            </p:extLst>
          </p:nvPr>
        </p:nvGraphicFramePr>
        <p:xfrm>
          <a:off x="4151502" y="4014649"/>
          <a:ext cx="4818328" cy="209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23272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NFPD Finance – </a:t>
            </a:r>
            <a:r>
              <a:rPr lang="en-US" sz="4400" dirty="0"/>
              <a:t>December</a:t>
            </a:r>
            <a:r>
              <a:rPr lang="en-US" dirty="0"/>
              <a:t> Summary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65" y="1280777"/>
            <a:ext cx="87333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Ø"/>
            </a:pPr>
            <a:r>
              <a:rPr lang="en-US" dirty="0"/>
              <a:t>Ending the year with good budget performance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Expect to draw down unreserved funds by ~$188K (from $213K) before our first influx of tax revenue expected in March 2022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/>
              <a:t>Operating funds are in good shape heading into 2022</a:t>
            </a:r>
          </a:p>
        </p:txBody>
      </p:sp>
    </p:spTree>
    <p:extLst>
      <p:ext uri="{BB962C8B-B14F-4D97-AF65-F5344CB8AC3E}">
        <p14:creationId xmlns:p14="http://schemas.microsoft.com/office/powerpoint/2010/main" val="288739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189491</TotalTime>
  <Words>218</Words>
  <Application>Microsoft Office PowerPoint</Application>
  <PresentationFormat>On-screen Show (4:3)</PresentationFormat>
  <Paragraphs>28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NFPD Balance Sheet –  December 2021</vt:lpstr>
      <vt:lpstr>NFPD Income – December 2021</vt:lpstr>
      <vt:lpstr>NFPD Expense – December 2021</vt:lpstr>
      <vt:lpstr>NFPD Finance – December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Wieseler</dc:creator>
  <cp:lastModifiedBy>Todd Wieseler</cp:lastModifiedBy>
  <cp:revision>130</cp:revision>
  <dcterms:created xsi:type="dcterms:W3CDTF">2020-08-05T18:00:36Z</dcterms:created>
  <dcterms:modified xsi:type="dcterms:W3CDTF">2022-01-17T20:01:23Z</dcterms:modified>
</cp:coreProperties>
</file>