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1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AppData\Roaming\Microsoft\Excel\May%202023%20Financials%20Worksheet%20(Summary)%20v1%20(version%201).xlsb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AppData\Roaming\Microsoft\Excel\May%202023%20Financials%20Worksheet%20(Summary)%20v1%20(version%201).xlsb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AppData\Roaming\Microsoft\Excel\May%202023%20Financials%20Worksheet%20(Summary)%20v1%20(version%201).xlsb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AppData\Roaming\Microsoft\Excel\May%202023%20Financials%20Worksheet%20(Summary)%20v1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May'!$B$3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May'!$C$2:$N$2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00-468B-BFE1-528EC59F0586}"/>
            </c:ext>
          </c:extLst>
        </c:ser>
        <c:ser>
          <c:idx val="1"/>
          <c:order val="1"/>
          <c:tx>
            <c:strRef>
              <c:f>'BVAG - May'!$B$4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May'!$C$2:$N$2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May'!$C$4:$N$4</c:f>
              <c:numCache>
                <c:formatCode>General</c:formatCode>
                <c:ptCount val="12"/>
                <c:pt idx="0">
                  <c:v>3020.77</c:v>
                </c:pt>
                <c:pt idx="1">
                  <c:v>69256.69</c:v>
                </c:pt>
                <c:pt idx="2">
                  <c:v>338113.37</c:v>
                </c:pt>
                <c:pt idx="3">
                  <c:v>78079.089999999967</c:v>
                </c:pt>
                <c:pt idx="4">
                  <c:v>413172.91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00-468B-BFE1-528EC59F05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May'!$B$9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May'!$C$8:$N$8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66-4401-8759-A20E0E1943E8}"/>
            </c:ext>
          </c:extLst>
        </c:ser>
        <c:ser>
          <c:idx val="1"/>
          <c:order val="1"/>
          <c:tx>
            <c:strRef>
              <c:f>'BVAG - May'!$B$10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May'!$C$8:$N$8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May'!$C$10:$N$10</c:f>
              <c:numCache>
                <c:formatCode>General</c:formatCode>
                <c:ptCount val="12"/>
                <c:pt idx="0">
                  <c:v>3020.77</c:v>
                </c:pt>
                <c:pt idx="1">
                  <c:v>72277.460000000006</c:v>
                </c:pt>
                <c:pt idx="2">
                  <c:v>410390.83</c:v>
                </c:pt>
                <c:pt idx="3">
                  <c:v>488469.92</c:v>
                </c:pt>
                <c:pt idx="4">
                  <c:v>901642.83</c:v>
                </c:pt>
                <c:pt idx="5">
                  <c:v>901642.83</c:v>
                </c:pt>
                <c:pt idx="6">
                  <c:v>901642.83</c:v>
                </c:pt>
                <c:pt idx="7">
                  <c:v>901642.83</c:v>
                </c:pt>
                <c:pt idx="8">
                  <c:v>901642.83</c:v>
                </c:pt>
                <c:pt idx="9">
                  <c:v>901642.83</c:v>
                </c:pt>
                <c:pt idx="10">
                  <c:v>901642.83</c:v>
                </c:pt>
                <c:pt idx="11">
                  <c:v>901642.83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66-4401-8759-A20E0E194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May'!$B$21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May'!$C$19:$N$19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102041.63340999999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15-4830-906B-5690380CA1F2}"/>
            </c:ext>
          </c:extLst>
        </c:ser>
        <c:ser>
          <c:idx val="0"/>
          <c:order val="1"/>
          <c:tx>
            <c:strRef>
              <c:f>'BVAG - May'!$B$20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May'!$C$19:$N$19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May'!$C$20:$N$20</c:f>
              <c:numCache>
                <c:formatCode>0.00</c:formatCode>
                <c:ptCount val="12"/>
                <c:pt idx="0">
                  <c:v>71773.06</c:v>
                </c:pt>
                <c:pt idx="1">
                  <c:v>134201.48000000001</c:v>
                </c:pt>
                <c:pt idx="2">
                  <c:v>117190.13</c:v>
                </c:pt>
                <c:pt idx="3">
                  <c:v>100630.79000000004</c:v>
                </c:pt>
                <c:pt idx="4">
                  <c:v>95569.219999999958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15-4830-906B-5690380CA1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May'!$B$27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May'!$C$25:$N$25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993416.33409999998</c:v>
                </c:pt>
                <c:pt idx="10">
                  <c:v>1092457.9675099999</c:v>
                </c:pt>
                <c:pt idx="11">
                  <c:v>1191499.6009199999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DC-457D-A827-CA43EBDCAC4E}"/>
            </c:ext>
          </c:extLst>
        </c:ser>
        <c:ser>
          <c:idx val="0"/>
          <c:order val="1"/>
          <c:tx>
            <c:strRef>
              <c:f>'BVAG - May'!$B$26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May'!$C$25:$N$25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May'!$C$26:$N$26</c:f>
              <c:numCache>
                <c:formatCode>General</c:formatCode>
                <c:ptCount val="12"/>
                <c:pt idx="0">
                  <c:v>71773.06</c:v>
                </c:pt>
                <c:pt idx="1">
                  <c:v>205974.54</c:v>
                </c:pt>
                <c:pt idx="2">
                  <c:v>323164.67000000004</c:v>
                </c:pt>
                <c:pt idx="3">
                  <c:v>423795.46000000008</c:v>
                </c:pt>
                <c:pt idx="4">
                  <c:v>519364.68000000005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DC-457D-A827-CA43EBDCA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May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67527" y="4731499"/>
            <a:ext cx="63521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(Total Checking/Savings, Receivables) – (Reserve Fund, Apparatus Fund, Pension Fund, Current Liabilities)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May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$606,834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$387,141</a:t>
            </a:r>
          </a:p>
          <a:p>
            <a:pPr marL="342900" indent="-342900">
              <a:buAutoNum type="arabicParenR"/>
            </a:pPr>
            <a:r>
              <a:rPr lang="en-US" sz="1600" dirty="0"/>
              <a:t>Reserve Fund total vs. sum of Acct 3010, 3012, 3014, 3016, 3018, 3020 off by $437.61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2895189" y="1581711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1A2F3B7-8D2D-CFC1-4738-5960D8761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93" y="1545061"/>
            <a:ext cx="3494419" cy="16225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451565-5498-D614-11FC-C996277B9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149" y="1575370"/>
            <a:ext cx="3625383" cy="12653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1C4121-BD9A-4DC6-5CE9-86633DD7DA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992" y="3314004"/>
            <a:ext cx="3494419" cy="8166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8D3055-9499-0394-967F-7A9D7F1D0A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992" y="4113263"/>
            <a:ext cx="3499793" cy="2124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50A6AEF-7B6F-4242-96FF-83CFE89E2F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993" y="4302077"/>
            <a:ext cx="3505200" cy="21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May</a:t>
            </a:r>
            <a:r>
              <a:rPr lang="en-US" dirty="0"/>
              <a:t>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011" y="5652209"/>
            <a:ext cx="851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$901,643 in tax revenue + $1601 (donations) + $4519 (uncategorized) +$9172 in interest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 “Other Income” received in May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District has received 70% of total 2023 income through May </a:t>
            </a:r>
            <a:r>
              <a:rPr lang="en-US" dirty="0">
                <a:solidFill>
                  <a:srgbClr val="FF0000"/>
                </a:solidFill>
              </a:rPr>
              <a:t>(need to verify)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507789"/>
              </p:ext>
            </p:extLst>
          </p:nvPr>
        </p:nvGraphicFramePr>
        <p:xfrm>
          <a:off x="59266" y="3043768"/>
          <a:ext cx="4282075" cy="2425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875755"/>
              </p:ext>
            </p:extLst>
          </p:nvPr>
        </p:nvGraphicFramePr>
        <p:xfrm>
          <a:off x="4407243" y="3043768"/>
          <a:ext cx="4531272" cy="2306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EA3A5CC5-0202-630A-10F5-AA0659F45E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6810" y="1073758"/>
            <a:ext cx="55054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May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1622" y="6051962"/>
            <a:ext cx="8587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$3.5K underspent for May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YTD overspent by $24,157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360957"/>
              </p:ext>
            </p:extLst>
          </p:nvPr>
        </p:nvGraphicFramePr>
        <p:xfrm>
          <a:off x="62441" y="3387472"/>
          <a:ext cx="4323292" cy="2549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692886"/>
              </p:ext>
            </p:extLst>
          </p:nvPr>
        </p:nvGraphicFramePr>
        <p:xfrm>
          <a:off x="4385733" y="3362762"/>
          <a:ext cx="4494656" cy="2549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5D618-A7B1-1A29-96E1-AD75A7F22423}"/>
              </a:ext>
            </a:extLst>
          </p:cNvPr>
          <p:cNvGrpSpPr/>
          <p:nvPr/>
        </p:nvGrpSpPr>
        <p:grpSpPr>
          <a:xfrm>
            <a:off x="1819275" y="1085060"/>
            <a:ext cx="5505450" cy="1814531"/>
            <a:chOff x="1819275" y="1085060"/>
            <a:chExt cx="5505450" cy="181453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B50159E-6696-177A-9342-6905C8DB65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19275" y="1261291"/>
              <a:ext cx="5505450" cy="16383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5268833-06CE-9E72-5673-940818448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19275" y="1085060"/>
              <a:ext cx="5505450" cy="190500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AA2DD143-C23C-5FEE-5B97-EF3969A6D8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9275" y="2883115"/>
            <a:ext cx="55054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May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Need to reconcile reports: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Tax Revenue for May in I&amp;E shows $173,380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YTD Tax Revenue shows $901,642.83 which would indicate that May receipts should be $413,173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ColoTrust</a:t>
            </a:r>
            <a:r>
              <a:rPr lang="en-US" dirty="0"/>
              <a:t> presently has $557,667, Balance Sheet says $756,075 for May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5" ma:contentTypeDescription="Create a new document." ma:contentTypeScope="" ma:versionID="316333fef504376e70e22e2ea6811bb9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73d113b2469ae60ca7ef57232326775a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B05BE-4DDD-47E7-8288-60D1F36FFCB6}"/>
</file>

<file path=customXml/itemProps2.xml><?xml version="1.0" encoding="utf-8"?>
<ds:datastoreItem xmlns:ds="http://schemas.openxmlformats.org/officeDocument/2006/customXml" ds:itemID="{E5A1D15B-9C2B-4D1B-A37F-8D10C1E7521D}"/>
</file>

<file path=customXml/itemProps3.xml><?xml version="1.0" encoding="utf-8"?>
<ds:datastoreItem xmlns:ds="http://schemas.openxmlformats.org/officeDocument/2006/customXml" ds:itemID="{DCE97EEB-FFB2-4745-8E3C-574ADD9329D0}"/>
</file>

<file path=docProps/app.xml><?xml version="1.0" encoding="utf-8"?>
<Properties xmlns="http://schemas.openxmlformats.org/officeDocument/2006/extended-properties" xmlns:vt="http://schemas.openxmlformats.org/officeDocument/2006/docPropsVTypes">
  <TotalTime>227086</TotalTime>
  <Words>209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May 2023</vt:lpstr>
      <vt:lpstr>NFPD Income – May 2023</vt:lpstr>
      <vt:lpstr>NFPD Expense – May 2023</vt:lpstr>
      <vt:lpstr>NFPD Finance – May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137</cp:revision>
  <dcterms:created xsi:type="dcterms:W3CDTF">2020-08-05T18:00:36Z</dcterms:created>
  <dcterms:modified xsi:type="dcterms:W3CDTF">2023-06-22T00:11:35Z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