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345" y="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2\January%202022\January%202022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2\January%202022\January%202022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2\January%202022\January%202022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2\January%202022\January%202022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January'!$B$3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January'!$C$3:$N$3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99715.416666666657</c:v>
                </c:pt>
                <c:pt idx="2">
                  <c:v>99715.416666666672</c:v>
                </c:pt>
                <c:pt idx="3">
                  <c:v>99715.416666666672</c:v>
                </c:pt>
                <c:pt idx="4">
                  <c:v>99715.416666666657</c:v>
                </c:pt>
                <c:pt idx="5">
                  <c:v>99715.416666666657</c:v>
                </c:pt>
                <c:pt idx="6">
                  <c:v>99715.416666666672</c:v>
                </c:pt>
                <c:pt idx="7">
                  <c:v>99715.416666666672</c:v>
                </c:pt>
                <c:pt idx="8">
                  <c:v>99715.416666666686</c:v>
                </c:pt>
                <c:pt idx="9">
                  <c:v>99715.416666666672</c:v>
                </c:pt>
                <c:pt idx="10">
                  <c:v>99715.416666666686</c:v>
                </c:pt>
                <c:pt idx="11">
                  <c:v>99715.416666666744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6A-4962-8A42-7C876892DFBC}"/>
            </c:ext>
          </c:extLst>
        </c:ser>
        <c:ser>
          <c:idx val="1"/>
          <c:order val="1"/>
          <c:tx>
            <c:strRef>
              <c:f>'BVAG - January'!$B$4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January'!$C$4:$N$4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6A-4962-8A42-7C876892D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January'!$B$9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January'!$C$9:$N$9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199430.83333333331</c:v>
                </c:pt>
                <c:pt idx="2">
                  <c:v>299146.25</c:v>
                </c:pt>
                <c:pt idx="3">
                  <c:v>398861.66666666669</c:v>
                </c:pt>
                <c:pt idx="4">
                  <c:v>498577.08333333337</c:v>
                </c:pt>
                <c:pt idx="5">
                  <c:v>598292.5</c:v>
                </c:pt>
                <c:pt idx="6">
                  <c:v>698007.91666666663</c:v>
                </c:pt>
                <c:pt idx="7">
                  <c:v>797723.33333333326</c:v>
                </c:pt>
                <c:pt idx="8">
                  <c:v>897438.75</c:v>
                </c:pt>
                <c:pt idx="9">
                  <c:v>997154.16666666663</c:v>
                </c:pt>
                <c:pt idx="10">
                  <c:v>1096869.5833333333</c:v>
                </c:pt>
                <c:pt idx="11">
                  <c:v>1196585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0B-4DE0-94E9-C12FF7B10410}"/>
            </c:ext>
          </c:extLst>
        </c:ser>
        <c:ser>
          <c:idx val="1"/>
          <c:order val="1"/>
          <c:tx>
            <c:strRef>
              <c:f>'BVAG - January'!$B$10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January'!$C$10:$N$10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0B-4DE0-94E9-C12FF7B104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January'!$B$21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January'!$C$21:$N$21</c:f>
              <c:numCache>
                <c:formatCode>0.00</c:formatCode>
                <c:ptCount val="12"/>
                <c:pt idx="0">
                  <c:v>94586.973333333328</c:v>
                </c:pt>
                <c:pt idx="1">
                  <c:v>94586.973333333328</c:v>
                </c:pt>
                <c:pt idx="2">
                  <c:v>94586.973333333328</c:v>
                </c:pt>
                <c:pt idx="3">
                  <c:v>94586.973333333328</c:v>
                </c:pt>
                <c:pt idx="4">
                  <c:v>94586.973333333328</c:v>
                </c:pt>
                <c:pt idx="5">
                  <c:v>94586.973333333328</c:v>
                </c:pt>
                <c:pt idx="6">
                  <c:v>94586.973333333328</c:v>
                </c:pt>
                <c:pt idx="7">
                  <c:v>94586.973333333328</c:v>
                </c:pt>
                <c:pt idx="8">
                  <c:v>94586.973333333328</c:v>
                </c:pt>
                <c:pt idx="9">
                  <c:v>133753.67333333331</c:v>
                </c:pt>
                <c:pt idx="10">
                  <c:v>94586.973333333328</c:v>
                </c:pt>
                <c:pt idx="11">
                  <c:v>94586.973333333328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5-4D4F-96C7-47F7C61FA475}"/>
            </c:ext>
          </c:extLst>
        </c:ser>
        <c:ser>
          <c:idx val="0"/>
          <c:order val="1"/>
          <c:tx>
            <c:strRef>
              <c:f>'BVAG - January'!$B$20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January'!$C$20:$N$20</c:f>
              <c:numCache>
                <c:formatCode>0.00</c:formatCode>
                <c:ptCount val="12"/>
                <c:pt idx="0">
                  <c:v>106323.49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C5-4D4F-96C7-47F7C61FA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January'!$B$27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January'!$C$27:$N$27</c:f>
              <c:numCache>
                <c:formatCode>0.00</c:formatCode>
                <c:ptCount val="12"/>
                <c:pt idx="0">
                  <c:v>94586.973333333328</c:v>
                </c:pt>
                <c:pt idx="1">
                  <c:v>189173.94666666666</c:v>
                </c:pt>
                <c:pt idx="2">
                  <c:v>283760.92</c:v>
                </c:pt>
                <c:pt idx="3">
                  <c:v>378347.89333333331</c:v>
                </c:pt>
                <c:pt idx="4">
                  <c:v>472934.86666666664</c:v>
                </c:pt>
                <c:pt idx="5">
                  <c:v>567521.84</c:v>
                </c:pt>
                <c:pt idx="6">
                  <c:v>662108.81333333324</c:v>
                </c:pt>
                <c:pt idx="7">
                  <c:v>756695.78666666662</c:v>
                </c:pt>
                <c:pt idx="8">
                  <c:v>851282.76</c:v>
                </c:pt>
                <c:pt idx="9">
                  <c:v>985036.43333333335</c:v>
                </c:pt>
                <c:pt idx="10">
                  <c:v>1079623.4066666667</c:v>
                </c:pt>
                <c:pt idx="11">
                  <c:v>1174210.3800000001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72-48B0-A123-AA9499FFF7F6}"/>
            </c:ext>
          </c:extLst>
        </c:ser>
        <c:ser>
          <c:idx val="0"/>
          <c:order val="1"/>
          <c:tx>
            <c:strRef>
              <c:f>'BVAG - January'!$B$26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January'!$C$26:$N$26</c:f>
              <c:numCache>
                <c:formatCode>General</c:formatCode>
                <c:ptCount val="12"/>
                <c:pt idx="0">
                  <c:v>106323.49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72-48B0-A123-AA9499FFF7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January 2022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3283527" y="1298713"/>
            <a:ext cx="5403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January 2021: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$306,591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$101,380</a:t>
            </a:r>
          </a:p>
          <a:p>
            <a:pPr marL="342900" indent="-342900">
              <a:buAutoNum type="arabicParenR"/>
            </a:pPr>
            <a:r>
              <a:rPr lang="en-US" sz="1600" dirty="0"/>
              <a:t>Expect first significant tax revenue by March, ~ $250K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9F975B-1E33-43CD-B4C5-D5868FFE3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05" y="1082793"/>
            <a:ext cx="2807581" cy="57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January 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405" y="6093061"/>
            <a:ext cx="3763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$0 which is expected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1315AC-61CC-410A-A2C2-143F268F818F}"/>
              </a:ext>
            </a:extLst>
          </p:cNvPr>
          <p:cNvSpPr txBox="1"/>
          <p:nvPr/>
        </p:nvSpPr>
        <p:spPr>
          <a:xfrm>
            <a:off x="4458748" y="6093061"/>
            <a:ext cx="4395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Other income received $2,236 is not budgeted (below the line income)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C1876E9D-ABA0-428F-8D33-A66C32F014CD}"/>
              </a:ext>
            </a:extLst>
          </p:cNvPr>
          <p:cNvGrpSpPr/>
          <p:nvPr/>
        </p:nvGrpSpPr>
        <p:grpSpPr>
          <a:xfrm>
            <a:off x="1246909" y="1074614"/>
            <a:ext cx="6463145" cy="2494532"/>
            <a:chOff x="1442604" y="1074615"/>
            <a:chExt cx="6134100" cy="22142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010E29D-00D7-4553-A4A7-124761F02D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42604" y="1074615"/>
              <a:ext cx="6134100" cy="166687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1F55743-9B9B-4A5A-B527-47EE0DBC9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42604" y="2731642"/>
              <a:ext cx="6134100" cy="557213"/>
            </a:xfrm>
            <a:prstGeom prst="rect">
              <a:avLst/>
            </a:prstGeom>
          </p:spPr>
        </p:pic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92146"/>
              </p:ext>
            </p:extLst>
          </p:nvPr>
        </p:nvGraphicFramePr>
        <p:xfrm>
          <a:off x="146551" y="3569146"/>
          <a:ext cx="4209318" cy="2480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763264"/>
              </p:ext>
            </p:extLst>
          </p:nvPr>
        </p:nvGraphicFramePr>
        <p:xfrm>
          <a:off x="4406030" y="3658533"/>
          <a:ext cx="4675626" cy="237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January 2022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822" y="5724816"/>
            <a:ext cx="8587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$11.7K overspent for January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Overspend funding Acting Chief role, vehicle repairs and training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Spend budget evenly allocated except for pension funding that occurs in October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9ABCC0-84D2-4F1A-A4B1-2C25AFFE5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1074615"/>
            <a:ext cx="6134100" cy="3857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56F880-833E-4675-81DF-76F2A5FEE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950" y="1452100"/>
            <a:ext cx="6134100" cy="182880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391759"/>
              </p:ext>
            </p:extLst>
          </p:nvPr>
        </p:nvGraphicFramePr>
        <p:xfrm>
          <a:off x="25037" y="3341714"/>
          <a:ext cx="4463839" cy="238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378078"/>
              </p:ext>
            </p:extLst>
          </p:nvPr>
        </p:nvGraphicFramePr>
        <p:xfrm>
          <a:off x="4488876" y="3341714"/>
          <a:ext cx="4409899" cy="232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January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Budgeted monthly spend has increased ~$16.6K per month, mostly Administration costs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Budgeted vehicle maintenance for FY22 is planned at $40K, total vehicle maintenance for FY21 was $46.6K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 major adjustments needed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147725</TotalTime>
  <Words>156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January 2022</vt:lpstr>
      <vt:lpstr>NFPD Income – January 2022</vt:lpstr>
      <vt:lpstr>NFPD Expense – January 2022</vt:lpstr>
      <vt:lpstr>NFPD Finance – January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115</cp:revision>
  <dcterms:created xsi:type="dcterms:W3CDTF">2020-08-05T18:00:36Z</dcterms:created>
  <dcterms:modified xsi:type="dcterms:W3CDTF">2022-02-12T23:32:53Z</dcterms:modified>
</cp:coreProperties>
</file>