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3" autoAdjust="0"/>
    <p:restoredTop sz="94694"/>
  </p:normalViewPr>
  <p:slideViewPr>
    <p:cSldViewPr snapToGrid="0" snapToObjects="1">
      <p:cViewPr varScale="1">
        <p:scale>
          <a:sx n="115" d="100"/>
          <a:sy n="115" d="100"/>
        </p:scale>
        <p:origin x="345" y="6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twies\Documents\Fire%20Board\Financials\2022\February%202022\February%202022%20Financials%20Worksheet%20(Summary)%20v1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twies\Documents\Fire%20Board\Financials\2022\February%202022\February%202022%20Financials%20Worksheet%20(Summary)%20v1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twies\Documents\Fire%20Board\Financials\2022\February%202022\February%202022%20Financials%20Worksheet%20(Summary)%20v1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Users\twies\Documents\Fire%20Board\Financials\2022\February%202022\February%202022%20Financials%20Worksheet%20(Summary)%20v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Income BVA Monthly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'BVAG - February'!$B$3</c:f>
              <c:strCache>
                <c:ptCount val="1"/>
                <c:pt idx="0">
                  <c:v>Budget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February'!$C$2:$N$2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February'!$C$3:$N$3</c:f>
              <c:numCache>
                <c:formatCode>General</c:formatCode>
                <c:ptCount val="12"/>
                <c:pt idx="0">
                  <c:v>99715.416666666672</c:v>
                </c:pt>
                <c:pt idx="1">
                  <c:v>99715.416666666657</c:v>
                </c:pt>
                <c:pt idx="2">
                  <c:v>99715.416666666672</c:v>
                </c:pt>
                <c:pt idx="3">
                  <c:v>99715.416666666672</c:v>
                </c:pt>
                <c:pt idx="4">
                  <c:v>99715.416666666657</c:v>
                </c:pt>
                <c:pt idx="5">
                  <c:v>99715.416666666657</c:v>
                </c:pt>
                <c:pt idx="6">
                  <c:v>99715.416666666672</c:v>
                </c:pt>
                <c:pt idx="7">
                  <c:v>99715.416666666672</c:v>
                </c:pt>
                <c:pt idx="8">
                  <c:v>99715.416666666686</c:v>
                </c:pt>
                <c:pt idx="9">
                  <c:v>99715.416666666672</c:v>
                </c:pt>
                <c:pt idx="10">
                  <c:v>99715.416666666686</c:v>
                </c:pt>
                <c:pt idx="11">
                  <c:v>99715.416666666744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13-4CA1-8908-9EE28A2A1C4C}"/>
            </c:ext>
          </c:extLst>
        </c:ser>
        <c:ser>
          <c:idx val="1"/>
          <c:order val="1"/>
          <c:tx>
            <c:strRef>
              <c:f>'BVAG - February'!$B$4</c:f>
              <c:strCache>
                <c:ptCount val="1"/>
                <c:pt idx="0">
                  <c:v>Actual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February'!$C$2:$N$2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February'!$C$4:$N$4</c:f>
              <c:numCache>
                <c:formatCode>General</c:formatCode>
                <c:ptCount val="12"/>
                <c:pt idx="0">
                  <c:v>0</c:v>
                </c:pt>
                <c:pt idx="1">
                  <c:v>33105.08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13-4CA1-8908-9EE28A2A1C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7283064"/>
        <c:axId val="-2147120808"/>
      </c:barChart>
      <c:catAx>
        <c:axId val="-2147283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120808"/>
        <c:crosses val="autoZero"/>
        <c:auto val="1"/>
        <c:lblAlgn val="ctr"/>
        <c:lblOffset val="100"/>
        <c:noMultiLvlLbl val="0"/>
      </c:catAx>
      <c:valAx>
        <c:axId val="-2147120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283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Income BVA Actual Accrual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'BVAG - February'!$B$9</c:f>
              <c:strCache>
                <c:ptCount val="1"/>
                <c:pt idx="0">
                  <c:v>Budget Accrual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February'!$C$8:$N$8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February'!$C$9:$N$9</c:f>
              <c:numCache>
                <c:formatCode>General</c:formatCode>
                <c:ptCount val="12"/>
                <c:pt idx="0">
                  <c:v>99715.416666666672</c:v>
                </c:pt>
                <c:pt idx="1">
                  <c:v>199430.83333333331</c:v>
                </c:pt>
                <c:pt idx="2">
                  <c:v>299146.25</c:v>
                </c:pt>
                <c:pt idx="3">
                  <c:v>398861.66666666669</c:v>
                </c:pt>
                <c:pt idx="4">
                  <c:v>498577.08333333337</c:v>
                </c:pt>
                <c:pt idx="5">
                  <c:v>598292.5</c:v>
                </c:pt>
                <c:pt idx="6">
                  <c:v>698007.91666666663</c:v>
                </c:pt>
                <c:pt idx="7">
                  <c:v>797723.33333333326</c:v>
                </c:pt>
                <c:pt idx="8">
                  <c:v>897438.75</c:v>
                </c:pt>
                <c:pt idx="9">
                  <c:v>997154.16666666663</c:v>
                </c:pt>
                <c:pt idx="10">
                  <c:v>1096869.5833333333</c:v>
                </c:pt>
                <c:pt idx="11">
                  <c:v>1196585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A6-4E06-8241-24DA6D895DCE}"/>
            </c:ext>
          </c:extLst>
        </c:ser>
        <c:ser>
          <c:idx val="1"/>
          <c:order val="1"/>
          <c:tx>
            <c:strRef>
              <c:f>'BVAG - February'!$B$10</c:f>
              <c:strCache>
                <c:ptCount val="1"/>
                <c:pt idx="0">
                  <c:v>Actual Accrual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February'!$C$8:$N$8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February'!$C$10:$N$10</c:f>
              <c:numCache>
                <c:formatCode>General</c:formatCode>
                <c:ptCount val="12"/>
                <c:pt idx="0">
                  <c:v>0</c:v>
                </c:pt>
                <c:pt idx="1">
                  <c:v>33105.08</c:v>
                </c:pt>
                <c:pt idx="2">
                  <c:v>33105.08</c:v>
                </c:pt>
                <c:pt idx="3">
                  <c:v>33105.08</c:v>
                </c:pt>
                <c:pt idx="4">
                  <c:v>33105.08</c:v>
                </c:pt>
                <c:pt idx="5">
                  <c:v>33105.08</c:v>
                </c:pt>
                <c:pt idx="6">
                  <c:v>33105.08</c:v>
                </c:pt>
                <c:pt idx="7">
                  <c:v>33105.08</c:v>
                </c:pt>
                <c:pt idx="8">
                  <c:v>33105.08</c:v>
                </c:pt>
                <c:pt idx="9">
                  <c:v>33105.08</c:v>
                </c:pt>
                <c:pt idx="10">
                  <c:v>33105.08</c:v>
                </c:pt>
                <c:pt idx="11">
                  <c:v>33105.08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0A6-4E06-8241-24DA6D895D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7136696"/>
        <c:axId val="-2147134168"/>
      </c:barChart>
      <c:catAx>
        <c:axId val="-2147136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134168"/>
        <c:crosses val="autoZero"/>
        <c:auto val="1"/>
        <c:lblAlgn val="ctr"/>
        <c:lblOffset val="100"/>
        <c:noMultiLvlLbl val="0"/>
      </c:catAx>
      <c:valAx>
        <c:axId val="-2147134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136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Expenses BVA Monthly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'BVAG - February'!$B$21</c:f>
              <c:strCache>
                <c:ptCount val="1"/>
                <c:pt idx="0">
                  <c:v>Budgeted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February'!$C$19:$N$19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February'!$C$21:$N$21</c:f>
              <c:numCache>
                <c:formatCode>0.00</c:formatCode>
                <c:ptCount val="12"/>
                <c:pt idx="0">
                  <c:v>94586.973333333328</c:v>
                </c:pt>
                <c:pt idx="1">
                  <c:v>94586.973333333328</c:v>
                </c:pt>
                <c:pt idx="2">
                  <c:v>94586.973333333328</c:v>
                </c:pt>
                <c:pt idx="3">
                  <c:v>94586.973333333328</c:v>
                </c:pt>
                <c:pt idx="4">
                  <c:v>94586.973333333328</c:v>
                </c:pt>
                <c:pt idx="5">
                  <c:v>94586.973333333328</c:v>
                </c:pt>
                <c:pt idx="6">
                  <c:v>94586.973333333328</c:v>
                </c:pt>
                <c:pt idx="7">
                  <c:v>94586.973333333328</c:v>
                </c:pt>
                <c:pt idx="8">
                  <c:v>94586.973333333328</c:v>
                </c:pt>
                <c:pt idx="9">
                  <c:v>133753.67333333331</c:v>
                </c:pt>
                <c:pt idx="10">
                  <c:v>94586.973333333328</c:v>
                </c:pt>
                <c:pt idx="11">
                  <c:v>94586.973333333328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5C-430A-AD6A-7E512C3AFFFD}"/>
            </c:ext>
          </c:extLst>
        </c:ser>
        <c:ser>
          <c:idx val="0"/>
          <c:order val="1"/>
          <c:tx>
            <c:strRef>
              <c:f>'BVAG - February'!$B$20</c:f>
              <c:strCache>
                <c:ptCount val="1"/>
                <c:pt idx="0">
                  <c:v>Current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February'!$C$19:$N$19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February'!$C$20:$N$20</c:f>
              <c:numCache>
                <c:formatCode>0.00</c:formatCode>
                <c:ptCount val="12"/>
                <c:pt idx="0">
                  <c:v>106323.49</c:v>
                </c:pt>
                <c:pt idx="1">
                  <c:v>100367.53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F5C-430A-AD6A-7E512C3AFF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4143800"/>
        <c:axId val="2093111576"/>
      </c:barChart>
      <c:catAx>
        <c:axId val="-2144143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3111576"/>
        <c:crosses val="autoZero"/>
        <c:auto val="1"/>
        <c:lblAlgn val="ctr"/>
        <c:lblOffset val="100"/>
        <c:noMultiLvlLbl val="0"/>
      </c:catAx>
      <c:valAx>
        <c:axId val="2093111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4143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Expenses</a:t>
            </a:r>
            <a:r>
              <a:rPr lang="en-US" baseline="0"/>
              <a:t> BVA Monthly Accrual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'BVAG - February'!$B$27</c:f>
              <c:strCache>
                <c:ptCount val="1"/>
                <c:pt idx="0">
                  <c:v>Budget Accrual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February'!$C$25:$N$25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February'!$C$27:$N$27</c:f>
              <c:numCache>
                <c:formatCode>0.00</c:formatCode>
                <c:ptCount val="12"/>
                <c:pt idx="0">
                  <c:v>94586.973333333328</c:v>
                </c:pt>
                <c:pt idx="1">
                  <c:v>189173.94666666666</c:v>
                </c:pt>
                <c:pt idx="2">
                  <c:v>283760.92</c:v>
                </c:pt>
                <c:pt idx="3">
                  <c:v>378347.89333333331</c:v>
                </c:pt>
                <c:pt idx="4">
                  <c:v>472934.86666666664</c:v>
                </c:pt>
                <c:pt idx="5">
                  <c:v>567521.84</c:v>
                </c:pt>
                <c:pt idx="6">
                  <c:v>662108.81333333324</c:v>
                </c:pt>
                <c:pt idx="7">
                  <c:v>756695.78666666662</c:v>
                </c:pt>
                <c:pt idx="8">
                  <c:v>851282.76</c:v>
                </c:pt>
                <c:pt idx="9">
                  <c:v>985036.43333333335</c:v>
                </c:pt>
                <c:pt idx="10">
                  <c:v>1079623.4066666667</c:v>
                </c:pt>
                <c:pt idx="11">
                  <c:v>1174210.3800000001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B7-4679-B3B1-F31C95AB5950}"/>
            </c:ext>
          </c:extLst>
        </c:ser>
        <c:ser>
          <c:idx val="0"/>
          <c:order val="1"/>
          <c:tx>
            <c:strRef>
              <c:f>'BVAG - February'!$B$26</c:f>
              <c:strCache>
                <c:ptCount val="1"/>
                <c:pt idx="0">
                  <c:v>Current Accrual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February'!$C$25:$N$25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February'!$C$26:$N$26</c:f>
              <c:numCache>
                <c:formatCode>General</c:formatCode>
                <c:ptCount val="12"/>
                <c:pt idx="0">
                  <c:v>106323.49</c:v>
                </c:pt>
                <c:pt idx="1">
                  <c:v>206691.02000000002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5B7-4679-B3B1-F31C95AB59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28683736"/>
        <c:axId val="-2146531576"/>
      </c:barChart>
      <c:catAx>
        <c:axId val="2128683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6531576"/>
        <c:crosses val="autoZero"/>
        <c:auto val="1"/>
        <c:lblAlgn val="ctr"/>
        <c:lblOffset val="100"/>
        <c:noMultiLvlLbl val="0"/>
      </c:catAx>
      <c:valAx>
        <c:axId val="-2146531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8683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517FA8-390D-6747-8CE0-56D92DAE5960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61F1DA-9A7F-BD43-ADBB-AB65DA016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310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61F1DA-9A7F-BD43-ADBB-AB65DA01671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652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25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159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744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392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841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807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35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436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509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64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279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9052"/>
            <a:ext cx="8229600" cy="61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72308"/>
            <a:ext cx="8229600" cy="49538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8DA2C-B2C3-3349-AA9F-8CF2E1B95882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Screen Shot 2020-04-14 at 8.15.19 PM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031" y="78154"/>
            <a:ext cx="2196123" cy="416108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168031" y="78154"/>
            <a:ext cx="8839200" cy="996461"/>
          </a:xfrm>
          <a:prstGeom prst="rect">
            <a:avLst/>
          </a:prstGeom>
          <a:noFill/>
          <a:ln>
            <a:solidFill>
              <a:schemeClr val="tx2"/>
            </a:solidFill>
          </a:ln>
          <a:effectLst>
            <a:outerShdw blurRad="40000" dist="23000" dir="5400000" sx="0" sy="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529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NFPD Balance Sheet –  February 2022</a:t>
            </a:r>
          </a:p>
        </p:txBody>
      </p:sp>
      <p:sp>
        <p:nvSpPr>
          <p:cNvPr id="3" name="Rectangle 2"/>
          <p:cNvSpPr/>
          <p:nvPr/>
        </p:nvSpPr>
        <p:spPr>
          <a:xfrm>
            <a:off x="2676796" y="3244334"/>
            <a:ext cx="1846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9D8080A-5502-4186-A452-3E4C01BA3B70}"/>
              </a:ext>
            </a:extLst>
          </p:cNvPr>
          <p:cNvSpPr txBox="1"/>
          <p:nvPr/>
        </p:nvSpPr>
        <p:spPr>
          <a:xfrm>
            <a:off x="3524597" y="1298713"/>
            <a:ext cx="54074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Items of note:</a:t>
            </a:r>
          </a:p>
          <a:p>
            <a:pPr marL="342900" indent="-342900">
              <a:buAutoNum type="arabicParenR"/>
            </a:pPr>
            <a:r>
              <a:rPr lang="en-US" sz="1600" dirty="0"/>
              <a:t>Last year in February 2021: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/>
              <a:t>Total funds = $282,144.38</a:t>
            </a:r>
          </a:p>
          <a:p>
            <a:pPr marL="800100" lvl="1" indent="-342900">
              <a:buAutoNum type="alphaLcParenR"/>
            </a:pPr>
            <a:r>
              <a:rPr lang="en-US" sz="1600" dirty="0"/>
              <a:t>Total unreserved funds = $51,900.05</a:t>
            </a:r>
          </a:p>
          <a:p>
            <a:pPr marL="342900" indent="-342900">
              <a:buAutoNum type="arabicParenR"/>
            </a:pPr>
            <a:r>
              <a:rPr lang="en-US" sz="1600" dirty="0"/>
              <a:t>Received first significant tax revenue Feb 28th, ~ $335K was not booked in February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80789BB-0031-44DD-A968-093563B0FA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725" y="1074615"/>
            <a:ext cx="3345872" cy="5752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796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NFPD Income – </a:t>
            </a:r>
            <a:r>
              <a:rPr lang="en-US" sz="4400" dirty="0"/>
              <a:t>February</a:t>
            </a:r>
            <a:r>
              <a:rPr lang="en-US" dirty="0"/>
              <a:t> 2022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8405" y="6093061"/>
            <a:ext cx="37634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/>
              <a:t>To date received $33K</a:t>
            </a:r>
          </a:p>
        </p:txBody>
      </p:sp>
      <p:pic>
        <p:nvPicPr>
          <p:cNvPr id="3074" name="FILTER" hidden="1">
            <a:extLst>
              <a:ext uri="{FF2B5EF4-FFF2-40B4-BE49-F238E27FC236}">
                <a16:creationId xmlns:a16="http://schemas.microsoft.com/office/drawing/2014/main" id="{BFC12365-A7A2-4555-8334-A59637DC95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7EA9CD3-4A06-481D-85FB-EB9DADA739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4504" y="1074615"/>
            <a:ext cx="7071996" cy="1953590"/>
          </a:xfrm>
          <a:prstGeom prst="rect">
            <a:avLst/>
          </a:prstGeom>
        </p:spPr>
      </p:pic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3E0EDAD7-27F1-6543-B32F-2210AA7BF9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442280"/>
              </p:ext>
            </p:extLst>
          </p:nvPr>
        </p:nvGraphicFramePr>
        <p:xfrm>
          <a:off x="0" y="3474715"/>
          <a:ext cx="4458748" cy="2331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EC391E14-3677-414A-B768-4E4FBB7225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5838495"/>
              </p:ext>
            </p:extLst>
          </p:nvPr>
        </p:nvGraphicFramePr>
        <p:xfrm>
          <a:off x="4522404" y="3465716"/>
          <a:ext cx="4458748" cy="2340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343781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NFPD Expense – </a:t>
            </a:r>
            <a:r>
              <a:rPr lang="en-US" sz="4400" dirty="0"/>
              <a:t>February</a:t>
            </a:r>
            <a:r>
              <a:rPr lang="en-US" dirty="0"/>
              <a:t> 2022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2789" y="5886320"/>
            <a:ext cx="85871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/>
              <a:t>$5.8K overspent for February (+)payroll, (-)fire fighting, (+)training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$17.5K overspent for YTD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Note that we realized the legal settlement in February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A258B3B-BC5F-4C3E-92B5-FF2AEECD83FB}"/>
              </a:ext>
            </a:extLst>
          </p:cNvPr>
          <p:cNvGrpSpPr/>
          <p:nvPr/>
        </p:nvGrpSpPr>
        <p:grpSpPr>
          <a:xfrm>
            <a:off x="1471832" y="1103302"/>
            <a:ext cx="6034088" cy="3019818"/>
            <a:chOff x="1554956" y="1074615"/>
            <a:chExt cx="6034088" cy="3496277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44DDAB83-A039-4A29-83BF-192BD397D4DF}"/>
                </a:ext>
              </a:extLst>
            </p:cNvPr>
            <p:cNvGrpSpPr/>
            <p:nvPr/>
          </p:nvGrpSpPr>
          <p:grpSpPr>
            <a:xfrm>
              <a:off x="1554956" y="1074615"/>
              <a:ext cx="6034088" cy="2029432"/>
              <a:chOff x="1554956" y="1155342"/>
              <a:chExt cx="6034088" cy="2029432"/>
            </a:xfrm>
          </p:grpSpPr>
          <p:pic>
            <p:nvPicPr>
              <p:cNvPr id="4" name="Picture 3">
                <a:extLst>
                  <a:ext uri="{FF2B5EF4-FFF2-40B4-BE49-F238E27FC236}">
                    <a16:creationId xmlns:a16="http://schemas.microsoft.com/office/drawing/2014/main" id="{F9340146-0F0D-47AB-8D7B-8C424FF4C9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554956" y="1155342"/>
                <a:ext cx="6034088" cy="385763"/>
              </a:xfrm>
              <a:prstGeom prst="rect">
                <a:avLst/>
              </a:prstGeom>
            </p:spPr>
          </p:pic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55408402-6348-4C2F-9313-E29362C876A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54956" y="1536949"/>
                <a:ext cx="6034088" cy="1647825"/>
              </a:xfrm>
              <a:prstGeom prst="rect">
                <a:avLst/>
              </a:prstGeom>
            </p:spPr>
          </p:pic>
        </p:grp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39B36637-07FA-4113-81C9-5B160240EF7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554956" y="3104042"/>
              <a:ext cx="6034088" cy="1466850"/>
            </a:xfrm>
            <a:prstGeom prst="rect">
              <a:avLst/>
            </a:prstGeom>
          </p:spPr>
        </p:pic>
      </p:grp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A4D186BD-3780-8549-9E55-9C8ECDD77E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5055786"/>
              </p:ext>
            </p:extLst>
          </p:nvPr>
        </p:nvGraphicFramePr>
        <p:xfrm>
          <a:off x="76995" y="4123112"/>
          <a:ext cx="4495006" cy="1846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2FFB2445-5737-3442-A2D2-323EFABCE1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1420096"/>
              </p:ext>
            </p:extLst>
          </p:nvPr>
        </p:nvGraphicFramePr>
        <p:xfrm>
          <a:off x="4416424" y="4123120"/>
          <a:ext cx="4673543" cy="18945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323272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NFPD Finance – </a:t>
            </a:r>
            <a:r>
              <a:rPr lang="en-US" sz="4400" dirty="0"/>
              <a:t>February</a:t>
            </a:r>
            <a:r>
              <a:rPr lang="en-US" dirty="0"/>
              <a:t> Summary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8265" y="1280777"/>
            <a:ext cx="87333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/>
              <a:t>Presently overspending budget at ~9K per month, will be adding command vehicle lease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Need to watch monthly burn rate, maintaining present rate would exceed our planned expenses by ~$70K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Need to target planned monthly burn rate of $94.5K</a:t>
            </a:r>
          </a:p>
        </p:txBody>
      </p:sp>
    </p:spTree>
    <p:extLst>
      <p:ext uri="{BB962C8B-B14F-4D97-AF65-F5344CB8AC3E}">
        <p14:creationId xmlns:p14="http://schemas.microsoft.com/office/powerpoint/2010/main" val="2887393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182191</TotalTime>
  <Words>149</Words>
  <Application>Microsoft Office PowerPoint</Application>
  <PresentationFormat>On-screen Show (4:3)</PresentationFormat>
  <Paragraphs>21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Office Theme</vt:lpstr>
      <vt:lpstr>NFPD Balance Sheet –  February 2022</vt:lpstr>
      <vt:lpstr>NFPD Income – February 2022</vt:lpstr>
      <vt:lpstr>NFPD Expense – February 2022</vt:lpstr>
      <vt:lpstr>NFPD Finance – February 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Todd Wieseler</dc:creator>
  <cp:lastModifiedBy>Todd Wieseler</cp:lastModifiedBy>
  <cp:revision>122</cp:revision>
  <dcterms:created xsi:type="dcterms:W3CDTF">2020-08-05T18:00:36Z</dcterms:created>
  <dcterms:modified xsi:type="dcterms:W3CDTF">2022-03-12T23:26:37Z</dcterms:modified>
</cp:coreProperties>
</file>