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style2.xml" ContentType="application/vnd.ms-office.chartstyl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theme/themeOverride1.xml" ContentType="application/vnd.openxmlformats-officedocument.themeOverride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colors2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94"/>
  </p:normalViewPr>
  <p:slideViewPr>
    <p:cSldViewPr snapToGrid="0" snapToObjects="1">
      <p:cViewPr varScale="1">
        <p:scale>
          <a:sx n="118" d="100"/>
          <a:sy n="118" d="100"/>
        </p:scale>
        <p:origin x="333" y="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wies\Documents\Fire%20Board\Financials\2023\April%202023\April%202023%20Financials%20Worksheet%20(Summary)%20v1%20(version%201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wies\Documents\Fire%20Board\Financials\2023\April%202023\April%202023%20Financials%20Worksheet%20(Summary)%20v1%20(version%201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wies\Documents\Fire%20Board\Financials\2023\April%202023\April%202023%20Financials%20Worksheet%20(Summary)%20v1%20(version%201)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wies\Documents\Fire%20Board\Financials\2023\April%202023\April%202023%20Financials%20Worksheet%20(Summary)%20v1%20(version%20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April'!$B$3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April'!$C$2:$N$2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April'!$C$3:$N$3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107179.94088416667</c:v>
                </c:pt>
                <c:pt idx="2">
                  <c:v>107179.94088416667</c:v>
                </c:pt>
                <c:pt idx="3">
                  <c:v>107179.94088416667</c:v>
                </c:pt>
                <c:pt idx="4">
                  <c:v>107179.94088416666</c:v>
                </c:pt>
                <c:pt idx="5">
                  <c:v>107179.94088416666</c:v>
                </c:pt>
                <c:pt idx="6">
                  <c:v>107179.94088416667</c:v>
                </c:pt>
                <c:pt idx="7">
                  <c:v>107179.94088416667</c:v>
                </c:pt>
                <c:pt idx="8">
                  <c:v>107179.94088416669</c:v>
                </c:pt>
                <c:pt idx="9">
                  <c:v>107179.9408841667</c:v>
                </c:pt>
                <c:pt idx="10">
                  <c:v>107179.94088416675</c:v>
                </c:pt>
                <c:pt idx="11">
                  <c:v>107179.94088416686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4B-4409-80EC-AC23870DEA9A}"/>
            </c:ext>
          </c:extLst>
        </c:ser>
        <c:ser>
          <c:idx val="1"/>
          <c:order val="1"/>
          <c:tx>
            <c:strRef>
              <c:f>'BVAG - April'!$B$4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April'!$C$2:$N$2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April'!$C$4:$N$4</c:f>
              <c:numCache>
                <c:formatCode>General</c:formatCode>
                <c:ptCount val="12"/>
                <c:pt idx="0">
                  <c:v>3020.77</c:v>
                </c:pt>
                <c:pt idx="1">
                  <c:v>69256.69</c:v>
                </c:pt>
                <c:pt idx="2">
                  <c:v>338113.37</c:v>
                </c:pt>
                <c:pt idx="3">
                  <c:v>78079.089999999967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4B-4409-80EC-AC23870DEA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283064"/>
        <c:axId val="-2147120808"/>
      </c:barChart>
      <c:catAx>
        <c:axId val="-214728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20808"/>
        <c:crosses val="autoZero"/>
        <c:auto val="1"/>
        <c:lblAlgn val="ctr"/>
        <c:lblOffset val="100"/>
        <c:noMultiLvlLbl val="0"/>
      </c:catAx>
      <c:valAx>
        <c:axId val="-21471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28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Actual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April'!$B$9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April'!$C$8:$N$8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April'!$C$9:$N$9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214359.88176833335</c:v>
                </c:pt>
                <c:pt idx="2">
                  <c:v>321539.82265250001</c:v>
                </c:pt>
                <c:pt idx="3">
                  <c:v>428719.76353666669</c:v>
                </c:pt>
                <c:pt idx="4">
                  <c:v>535899.70442083338</c:v>
                </c:pt>
                <c:pt idx="5">
                  <c:v>643079.64530500001</c:v>
                </c:pt>
                <c:pt idx="6">
                  <c:v>750259.58618916664</c:v>
                </c:pt>
                <c:pt idx="7">
                  <c:v>857439.52707333327</c:v>
                </c:pt>
                <c:pt idx="8">
                  <c:v>964619.4679574999</c:v>
                </c:pt>
                <c:pt idx="9">
                  <c:v>1071799.4088416665</c:v>
                </c:pt>
                <c:pt idx="10">
                  <c:v>1178979.3497258332</c:v>
                </c:pt>
                <c:pt idx="11">
                  <c:v>1286159.29061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80-4CE0-8B99-3AFAEBB70324}"/>
            </c:ext>
          </c:extLst>
        </c:ser>
        <c:ser>
          <c:idx val="1"/>
          <c:order val="1"/>
          <c:tx>
            <c:strRef>
              <c:f>'BVAG - April'!$B$10</c:f>
              <c:strCache>
                <c:ptCount val="1"/>
                <c:pt idx="0">
                  <c:v>Actual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April'!$C$8:$N$8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April'!$C$10:$N$10</c:f>
              <c:numCache>
                <c:formatCode>General</c:formatCode>
                <c:ptCount val="12"/>
                <c:pt idx="0">
                  <c:v>3020.77</c:v>
                </c:pt>
                <c:pt idx="1">
                  <c:v>72277.460000000006</c:v>
                </c:pt>
                <c:pt idx="2">
                  <c:v>410390.83</c:v>
                </c:pt>
                <c:pt idx="3">
                  <c:v>488469.92</c:v>
                </c:pt>
                <c:pt idx="4">
                  <c:v>488469.92</c:v>
                </c:pt>
                <c:pt idx="5">
                  <c:v>488469.92</c:v>
                </c:pt>
                <c:pt idx="6">
                  <c:v>488469.92</c:v>
                </c:pt>
                <c:pt idx="7">
                  <c:v>488469.92</c:v>
                </c:pt>
                <c:pt idx="8">
                  <c:v>488469.92</c:v>
                </c:pt>
                <c:pt idx="9">
                  <c:v>488469.92</c:v>
                </c:pt>
                <c:pt idx="10">
                  <c:v>488469.92</c:v>
                </c:pt>
                <c:pt idx="11">
                  <c:v>488469.92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80-4CE0-8B99-3AFAEBB703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136696"/>
        <c:axId val="-2147134168"/>
      </c:barChart>
      <c:catAx>
        <c:axId val="-214713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4168"/>
        <c:crosses val="autoZero"/>
        <c:auto val="1"/>
        <c:lblAlgn val="ctr"/>
        <c:lblOffset val="100"/>
        <c:noMultiLvlLbl val="0"/>
      </c:catAx>
      <c:valAx>
        <c:axId val="-214713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April'!$B$21</c:f>
              <c:strCache>
                <c:ptCount val="1"/>
                <c:pt idx="0">
                  <c:v>Budgeted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April'!$C$19:$N$19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April'!$C$21:$N$21</c:f>
              <c:numCache>
                <c:formatCode>0.00</c:formatCode>
                <c:ptCount val="12"/>
                <c:pt idx="0">
                  <c:v>99041.633409999995</c:v>
                </c:pt>
                <c:pt idx="1">
                  <c:v>99041.633409999995</c:v>
                </c:pt>
                <c:pt idx="2">
                  <c:v>99041.633409999995</c:v>
                </c:pt>
                <c:pt idx="3">
                  <c:v>99041.633409999995</c:v>
                </c:pt>
                <c:pt idx="4">
                  <c:v>99041.633409999995</c:v>
                </c:pt>
                <c:pt idx="5">
                  <c:v>99041.633409999995</c:v>
                </c:pt>
                <c:pt idx="6">
                  <c:v>99041.633409999995</c:v>
                </c:pt>
                <c:pt idx="7">
                  <c:v>99041.633409999995</c:v>
                </c:pt>
                <c:pt idx="8">
                  <c:v>99041.633409999995</c:v>
                </c:pt>
                <c:pt idx="9">
                  <c:v>102041.63340999999</c:v>
                </c:pt>
                <c:pt idx="10">
                  <c:v>99041.633409999995</c:v>
                </c:pt>
                <c:pt idx="11">
                  <c:v>99041.633409999995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9A-48B3-B139-E27A52F72172}"/>
            </c:ext>
          </c:extLst>
        </c:ser>
        <c:ser>
          <c:idx val="0"/>
          <c:order val="1"/>
          <c:tx>
            <c:strRef>
              <c:f>'BVAG - April'!$B$20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April'!$C$19:$N$19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April'!$C$20:$N$20</c:f>
              <c:numCache>
                <c:formatCode>0.00</c:formatCode>
                <c:ptCount val="12"/>
                <c:pt idx="0">
                  <c:v>71773.06</c:v>
                </c:pt>
                <c:pt idx="1">
                  <c:v>134201.48000000001</c:v>
                </c:pt>
                <c:pt idx="2">
                  <c:v>117190.13</c:v>
                </c:pt>
                <c:pt idx="3">
                  <c:v>100630.79000000004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9A-48B3-B139-E27A52F721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43800"/>
        <c:axId val="2093111576"/>
      </c:barChart>
      <c:catAx>
        <c:axId val="-214414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111576"/>
        <c:crosses val="autoZero"/>
        <c:auto val="1"/>
        <c:lblAlgn val="ctr"/>
        <c:lblOffset val="100"/>
        <c:noMultiLvlLbl val="0"/>
      </c:catAx>
      <c:valAx>
        <c:axId val="209311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4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</a:t>
            </a:r>
            <a:r>
              <a:rPr lang="en-US" baseline="0"/>
              <a:t> BVA Monthly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April'!$B$27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April'!$C$25:$N$25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April'!$C$27:$N$27</c:f>
              <c:numCache>
                <c:formatCode>0.00</c:formatCode>
                <c:ptCount val="12"/>
                <c:pt idx="0">
                  <c:v>99041.633409999995</c:v>
                </c:pt>
                <c:pt idx="1">
                  <c:v>198083.26681999999</c:v>
                </c:pt>
                <c:pt idx="2">
                  <c:v>297124.90022999997</c:v>
                </c:pt>
                <c:pt idx="3">
                  <c:v>396166.53363999998</c:v>
                </c:pt>
                <c:pt idx="4">
                  <c:v>495208.16704999999</c:v>
                </c:pt>
                <c:pt idx="5">
                  <c:v>594249.80045999994</c:v>
                </c:pt>
                <c:pt idx="6">
                  <c:v>693291.43386999995</c:v>
                </c:pt>
                <c:pt idx="7">
                  <c:v>792333.06727999996</c:v>
                </c:pt>
                <c:pt idx="8">
                  <c:v>891374.70068999997</c:v>
                </c:pt>
                <c:pt idx="9">
                  <c:v>993416.33409999998</c:v>
                </c:pt>
                <c:pt idx="10">
                  <c:v>1092457.9675099999</c:v>
                </c:pt>
                <c:pt idx="11">
                  <c:v>1191499.6009199999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74-4E62-B1B3-A2FCA633E5E9}"/>
            </c:ext>
          </c:extLst>
        </c:ser>
        <c:ser>
          <c:idx val="0"/>
          <c:order val="1"/>
          <c:tx>
            <c:strRef>
              <c:f>'BVAG - April'!$B$26</c:f>
              <c:strCache>
                <c:ptCount val="1"/>
                <c:pt idx="0">
                  <c:v>Current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April'!$C$25:$N$25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April'!$C$26:$N$26</c:f>
              <c:numCache>
                <c:formatCode>General</c:formatCode>
                <c:ptCount val="12"/>
                <c:pt idx="0">
                  <c:v>71773.06</c:v>
                </c:pt>
                <c:pt idx="1">
                  <c:v>205974.54</c:v>
                </c:pt>
                <c:pt idx="2">
                  <c:v>323164.67000000004</c:v>
                </c:pt>
                <c:pt idx="3">
                  <c:v>423795.46000000008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74-4E62-B1B3-A2FCA633E5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683736"/>
        <c:axId val="-2146531576"/>
      </c:barChart>
      <c:catAx>
        <c:axId val="21286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531576"/>
        <c:crosses val="autoZero"/>
        <c:auto val="1"/>
        <c:lblAlgn val="ctr"/>
        <c:lblOffset val="100"/>
        <c:noMultiLvlLbl val="0"/>
      </c:catAx>
      <c:valAx>
        <c:axId val="-21465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6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7FA8-390D-6747-8CE0-56D92DAE596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F1DA-9A7F-BD43-ADBB-AB65DA01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1F1DA-9A7F-BD43-ADBB-AB65DA016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9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9052"/>
            <a:ext cx="8229600" cy="61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308"/>
            <a:ext cx="8229600" cy="495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DA2C-B2C3-3349-AA9F-8CF2E1B9588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creen Shot 2020-04-14 at 8.15.1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1" y="78154"/>
            <a:ext cx="2196123" cy="41610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8031" y="78154"/>
            <a:ext cx="8839200" cy="996461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40000"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Picture 154">
            <a:extLst>
              <a:ext uri="{FF2B5EF4-FFF2-40B4-BE49-F238E27FC236}">
                <a16:creationId xmlns:a16="http://schemas.microsoft.com/office/drawing/2014/main" id="{B59F0DC3-233F-DDF4-FBAD-5153F76C0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804" y="1571272"/>
            <a:ext cx="7543271" cy="14636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NFPD Balance Sheet –  April 2023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796" y="32443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8080A-5502-4186-A452-3E4C01BA3B70}"/>
              </a:ext>
            </a:extLst>
          </p:cNvPr>
          <p:cNvSpPr txBox="1"/>
          <p:nvPr/>
        </p:nvSpPr>
        <p:spPr>
          <a:xfrm>
            <a:off x="2567527" y="4901432"/>
            <a:ext cx="6352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Items of note:</a:t>
            </a:r>
          </a:p>
          <a:p>
            <a:pPr marL="342900" indent="-342900">
              <a:buAutoNum type="arabicParenR"/>
            </a:pPr>
            <a:r>
              <a:rPr lang="en-US" sz="1600" dirty="0"/>
              <a:t>Last year in April 2022: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Total funds = $606,834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Total unreserved funds = $387,141 (practically equal in 2023)</a:t>
            </a:r>
          </a:p>
          <a:p>
            <a:pPr marL="342900" indent="-342900">
              <a:buAutoNum type="arabicParenR"/>
            </a:pPr>
            <a:r>
              <a:rPr lang="en-US" sz="1600" dirty="0" err="1"/>
              <a:t>Add’l</a:t>
            </a:r>
            <a:r>
              <a:rPr lang="en-US" sz="1600" dirty="0"/>
              <a:t> $2500 requested to be added to “Reserved for Water Systems”</a:t>
            </a:r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AC5C3CDB-0A3A-B823-33CD-0CCEC04BC184}"/>
              </a:ext>
            </a:extLst>
          </p:cNvPr>
          <p:cNvGrpSpPr/>
          <p:nvPr/>
        </p:nvGrpSpPr>
        <p:grpSpPr>
          <a:xfrm>
            <a:off x="2895189" y="1581711"/>
            <a:ext cx="1166601" cy="1258967"/>
            <a:chOff x="2721622" y="1573245"/>
            <a:chExt cx="1166601" cy="1258967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090D6ED-B06F-83EA-DA0A-9F31C73BE6C2}"/>
                </a:ext>
              </a:extLst>
            </p:cNvPr>
            <p:cNvCxnSpPr/>
            <p:nvPr/>
          </p:nvCxnSpPr>
          <p:spPr>
            <a:xfrm flipV="1">
              <a:off x="3536219" y="1573245"/>
              <a:ext cx="352004" cy="16993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3965C1E-4239-7FF6-91CC-C474DC532176}"/>
                </a:ext>
              </a:extLst>
            </p:cNvPr>
            <p:cNvCxnSpPr>
              <a:cxnSpLocks/>
            </p:cNvCxnSpPr>
            <p:nvPr/>
          </p:nvCxnSpPr>
          <p:spPr>
            <a:xfrm>
              <a:off x="3536219" y="1938042"/>
              <a:ext cx="352004" cy="89417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196568C-D66E-DF00-5F42-E5204F8BBA84}"/>
                </a:ext>
              </a:extLst>
            </p:cNvPr>
            <p:cNvCxnSpPr>
              <a:cxnSpLocks/>
            </p:cNvCxnSpPr>
            <p:nvPr/>
          </p:nvCxnSpPr>
          <p:spPr>
            <a:xfrm>
              <a:off x="2722970" y="1747224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070C63E-A31B-6166-BF64-6AAD7983B0BB}"/>
                </a:ext>
              </a:extLst>
            </p:cNvPr>
            <p:cNvCxnSpPr>
              <a:cxnSpLocks/>
            </p:cNvCxnSpPr>
            <p:nvPr/>
          </p:nvCxnSpPr>
          <p:spPr>
            <a:xfrm>
              <a:off x="2721622" y="1936038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7" name="Picture 156">
            <a:extLst>
              <a:ext uri="{FF2B5EF4-FFF2-40B4-BE49-F238E27FC236}">
                <a16:creationId xmlns:a16="http://schemas.microsoft.com/office/drawing/2014/main" id="{D04C120F-1483-489B-8D58-0D761BDCC9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189" y="3039008"/>
            <a:ext cx="3504034" cy="922801"/>
          </a:xfrm>
          <a:prstGeom prst="rect">
            <a:avLst/>
          </a:prstGeom>
        </p:spPr>
      </p:pic>
      <p:pic>
        <p:nvPicPr>
          <p:cNvPr id="162" name="Picture 161">
            <a:extLst>
              <a:ext uri="{FF2B5EF4-FFF2-40B4-BE49-F238E27FC236}">
                <a16:creationId xmlns:a16="http://schemas.microsoft.com/office/drawing/2014/main" id="{79F81133-3526-6848-F604-5AEBD1DFAD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190" y="3963454"/>
            <a:ext cx="3504034" cy="209550"/>
          </a:xfrm>
          <a:prstGeom prst="rect">
            <a:avLst/>
          </a:prstGeom>
        </p:spPr>
      </p:pic>
      <p:pic>
        <p:nvPicPr>
          <p:cNvPr id="166" name="Picture 165">
            <a:extLst>
              <a:ext uri="{FF2B5EF4-FFF2-40B4-BE49-F238E27FC236}">
                <a16:creationId xmlns:a16="http://schemas.microsoft.com/office/drawing/2014/main" id="{66E02545-A7A2-AEEA-073C-D97486F247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804" y="4173591"/>
            <a:ext cx="3494419" cy="20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9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Income – </a:t>
            </a:r>
            <a:r>
              <a:rPr lang="en-US" sz="4400" dirty="0"/>
              <a:t>April</a:t>
            </a:r>
            <a:r>
              <a:rPr lang="en-US" dirty="0"/>
              <a:t> 2023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7011" y="5652209"/>
            <a:ext cx="851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To date received $475,830 in tax revenue + $1601 (donations) + $4300 (uncategorized) +$6739 in interest income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No “Other Income” received in April</a:t>
            </a:r>
          </a:p>
        </p:txBody>
      </p:sp>
      <p:pic>
        <p:nvPicPr>
          <p:cNvPr id="3074" name="FILTER" hidden="1">
            <a:extLst>
              <a:ext uri="{FF2B5EF4-FFF2-40B4-BE49-F238E27FC236}">
                <a16:creationId xmlns:a16="http://schemas.microsoft.com/office/drawing/2014/main" id="{BFC12365-A7A2-4555-8334-A59637DC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C1F4D2A-7E46-A5E0-86C1-590694E458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316" y="1074615"/>
            <a:ext cx="5524500" cy="1638300"/>
          </a:xfrm>
          <a:prstGeom prst="rect">
            <a:avLst/>
          </a:prstGeom>
        </p:spPr>
      </p:pic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3E0EDAD7-27F1-6543-B32F-2210AA7BF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936347"/>
              </p:ext>
            </p:extLst>
          </p:nvPr>
        </p:nvGraphicFramePr>
        <p:xfrm>
          <a:off x="59266" y="3043767"/>
          <a:ext cx="4457701" cy="242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EC391E14-3677-414A-B768-4E4FBB722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4001858"/>
              </p:ext>
            </p:extLst>
          </p:nvPr>
        </p:nvGraphicFramePr>
        <p:xfrm>
          <a:off x="4453466" y="3043768"/>
          <a:ext cx="4631268" cy="2425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34378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Expense – </a:t>
            </a:r>
            <a:r>
              <a:rPr lang="en-US" sz="4400" dirty="0"/>
              <a:t>April</a:t>
            </a:r>
            <a:r>
              <a:rPr lang="en-US" dirty="0"/>
              <a:t> 2023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6822" y="5583206"/>
            <a:ext cx="85871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$1.6K overspent for April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Items over equal monthly distribution, HR consulting, building utilities and vehicle maintenance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YTD overspent by $27,629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7C52863-55BB-A373-246E-F3A93C38E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917" y="1086187"/>
            <a:ext cx="5524500" cy="1905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E315860-18A0-6E81-5122-EFEAB3EF96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3917" y="1275560"/>
            <a:ext cx="5524500" cy="1638300"/>
          </a:xfrm>
          <a:prstGeom prst="rect">
            <a:avLst/>
          </a:prstGeom>
        </p:spPr>
      </p:pic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A4D186BD-3780-8549-9E55-9C8ECDD77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4873149"/>
              </p:ext>
            </p:extLst>
          </p:nvPr>
        </p:nvGraphicFramePr>
        <p:xfrm>
          <a:off x="62441" y="2950633"/>
          <a:ext cx="4378326" cy="2677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2FFB2445-5737-3442-A2D2-323EFABCE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9800931"/>
              </p:ext>
            </p:extLst>
          </p:nvPr>
        </p:nvGraphicFramePr>
        <p:xfrm>
          <a:off x="4385733" y="2950633"/>
          <a:ext cx="4627034" cy="2632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232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Finance – </a:t>
            </a:r>
            <a:r>
              <a:rPr lang="en-US" sz="4400" dirty="0"/>
              <a:t>April</a:t>
            </a:r>
            <a:r>
              <a:rPr lang="en-US" dirty="0"/>
              <a:t> Summary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265" y="1280777"/>
            <a:ext cx="873336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District received ~ $180K of tax revenue in April of 2022 vs. $78K in 2023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District expenses ran very close to evenly distributed expense prediction for April 2023, items of note are: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 Heart &amp; Circulatory =&gt; paid $1993.61 vs annual budget amount of $2250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Total gross wages =&gt; $9,533 less than budgeted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EMS MD Advisor =&gt; $7000 vs annual budget amount of $7200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Physio Maintenance Contract =&gt; $7280.60 vs annual budget amount of $5430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Vehicle Maintenance =&gt; $5575.73 vs evenly distributed expense of $2917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Board to consider </a:t>
            </a:r>
            <a:r>
              <a:rPr lang="en-US" dirty="0" err="1"/>
              <a:t>a</a:t>
            </a:r>
            <a:r>
              <a:rPr lang="en-US" sz="1800" dirty="0" err="1"/>
              <a:t>dd’l</a:t>
            </a:r>
            <a:r>
              <a:rPr lang="en-US" sz="1800" dirty="0"/>
              <a:t> </a:t>
            </a:r>
            <a:r>
              <a:rPr lang="en-US" sz="1800"/>
              <a:t>$2500 </a:t>
            </a:r>
            <a:r>
              <a:rPr lang="en-US" sz="1800" dirty="0"/>
              <a:t>to be added to “Reserved for Water Systems”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Running close to budget expectations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3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5BABA26B305243A60A31FCA787FEA4" ma:contentTypeVersion="15" ma:contentTypeDescription="Create a new document." ma:contentTypeScope="" ma:versionID="316333fef504376e70e22e2ea6811bb9">
  <xsd:schema xmlns:xsd="http://www.w3.org/2001/XMLSchema" xmlns:xs="http://www.w3.org/2001/XMLSchema" xmlns:p="http://schemas.microsoft.com/office/2006/metadata/properties" xmlns:ns2="0b42ca36-c917-426e-b10f-a601cd052900" xmlns:ns3="66d75f40-7d24-403a-a859-e7f12c41f900" targetNamespace="http://schemas.microsoft.com/office/2006/metadata/properties" ma:root="true" ma:fieldsID="73d113b2469ae60ca7ef57232326775a" ns2:_="" ns3:_="">
    <xsd:import namespace="0b42ca36-c917-426e-b10f-a601cd052900"/>
    <xsd:import namespace="66d75f40-7d24-403a-a859-e7f12c41f9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42ca36-c917-426e-b10f-a601cd0529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163435-b481-4f32-b3c0-29a0a12426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75f40-7d24-403a-a859-e7f12c41f90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77865d3-a4a9-4a08-8cda-27d5374147dc}" ma:internalName="TaxCatchAll" ma:showField="CatchAllData" ma:web="66d75f40-7d24-403a-a859-e7f12c41f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d75f40-7d24-403a-a859-e7f12c41f900" xsi:nil="true"/>
    <lcf76f155ced4ddcb4097134ff3c332f xmlns="0b42ca36-c917-426e-b10f-a601cd0529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278AFA5-4208-429D-B629-01B607B32EE6}"/>
</file>

<file path=customXml/itemProps2.xml><?xml version="1.0" encoding="utf-8"?>
<ds:datastoreItem xmlns:ds="http://schemas.openxmlformats.org/officeDocument/2006/customXml" ds:itemID="{495A55DE-8719-4BF0-B6C7-EB359E0FBCD2}"/>
</file>

<file path=customXml/itemProps3.xml><?xml version="1.0" encoding="utf-8"?>
<ds:datastoreItem xmlns:ds="http://schemas.openxmlformats.org/officeDocument/2006/customXml" ds:itemID="{56740323-A91A-41DF-A54E-7392C34CBC26}"/>
</file>

<file path=docProps/app.xml><?xml version="1.0" encoding="utf-8"?>
<Properties xmlns="http://schemas.openxmlformats.org/officeDocument/2006/extended-properties" xmlns:vt="http://schemas.openxmlformats.org/officeDocument/2006/docPropsVTypes">
  <TotalTime>226422</TotalTime>
  <Words>254</Words>
  <Application>Microsoft Office PowerPoint</Application>
  <PresentationFormat>On-screen Show (4:3)</PresentationFormat>
  <Paragraphs>28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NFPD Balance Sheet –  April 2023</vt:lpstr>
      <vt:lpstr>NFPD Income – April 2023</vt:lpstr>
      <vt:lpstr>NFPD Expense – April 2023</vt:lpstr>
      <vt:lpstr>NFPD Finance – April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Wieseler</dc:creator>
  <cp:lastModifiedBy>Todd Wieseler</cp:lastModifiedBy>
  <cp:revision>132</cp:revision>
  <dcterms:created xsi:type="dcterms:W3CDTF">2020-08-05T18:00:36Z</dcterms:created>
  <dcterms:modified xsi:type="dcterms:W3CDTF">2023-05-14T23:16:07Z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0x010100AA5BABA26B305243A60A31FCA787FEA4</vt:lpwstr>
  </property>
</Properties>
</file>