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119" d="100"/>
          <a:sy n="119" d="100"/>
        </p:scale>
        <p:origin x="85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September%202023\September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September%202023\September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September%202023\September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September%202023\September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September'!$B$3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September'!$C$2:$N$2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74-4733-98AA-6C38BC0A1B7A}"/>
            </c:ext>
          </c:extLst>
        </c:ser>
        <c:ser>
          <c:idx val="1"/>
          <c:order val="1"/>
          <c:tx>
            <c:strRef>
              <c:f>'BVAG - September'!$B$4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September'!$C$2:$N$2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September'!$C$4:$N$4</c:f>
              <c:numCache>
                <c:formatCode>General</c:formatCode>
                <c:ptCount val="12"/>
                <c:pt idx="0">
                  <c:v>3021.23</c:v>
                </c:pt>
                <c:pt idx="1">
                  <c:v>66409.98000000001</c:v>
                </c:pt>
                <c:pt idx="2">
                  <c:v>342617.29</c:v>
                </c:pt>
                <c:pt idx="3">
                  <c:v>76426.280000000028</c:v>
                </c:pt>
                <c:pt idx="4">
                  <c:v>173380.45999999996</c:v>
                </c:pt>
                <c:pt idx="5">
                  <c:v>255692.87</c:v>
                </c:pt>
                <c:pt idx="6">
                  <c:v>248687.7699999999</c:v>
                </c:pt>
                <c:pt idx="7">
                  <c:v>43470</c:v>
                </c:pt>
                <c:pt idx="8">
                  <c:v>17679.930000000168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74-4733-98AA-6C38BC0A1B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September'!$B$9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September'!$C$8:$N$8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34-4C5F-B1C8-40A24945E779}"/>
            </c:ext>
          </c:extLst>
        </c:ser>
        <c:ser>
          <c:idx val="1"/>
          <c:order val="1"/>
          <c:tx>
            <c:strRef>
              <c:f>'BVAG - September'!$B$10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September'!$C$8:$N$8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September'!$C$10:$N$10</c:f>
              <c:numCache>
                <c:formatCode>General</c:formatCode>
                <c:ptCount val="12"/>
                <c:pt idx="0">
                  <c:v>3021.23</c:v>
                </c:pt>
                <c:pt idx="1">
                  <c:v>69431.210000000006</c:v>
                </c:pt>
                <c:pt idx="2">
                  <c:v>412048.5</c:v>
                </c:pt>
                <c:pt idx="3">
                  <c:v>488474.78</c:v>
                </c:pt>
                <c:pt idx="4">
                  <c:v>661855.24</c:v>
                </c:pt>
                <c:pt idx="5">
                  <c:v>917548.11</c:v>
                </c:pt>
                <c:pt idx="6">
                  <c:v>1166235.8799999999</c:v>
                </c:pt>
                <c:pt idx="7">
                  <c:v>1209705.8799999999</c:v>
                </c:pt>
                <c:pt idx="8">
                  <c:v>1227385.81</c:v>
                </c:pt>
                <c:pt idx="9">
                  <c:v>1227385.81</c:v>
                </c:pt>
                <c:pt idx="10">
                  <c:v>1227385.81</c:v>
                </c:pt>
                <c:pt idx="11">
                  <c:v>1227385.81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34-4C5F-B1C8-40A24945E7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September'!$B$21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September'!$C$19:$N$19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6-459D-8CCB-786ABE42C250}"/>
            </c:ext>
          </c:extLst>
        </c:ser>
        <c:ser>
          <c:idx val="0"/>
          <c:order val="1"/>
          <c:tx>
            <c:strRef>
              <c:f>'BVAG - September'!$B$20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September'!$C$19:$N$19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September'!$C$20:$N$20</c:f>
              <c:numCache>
                <c:formatCode>0.00</c:formatCode>
                <c:ptCount val="12"/>
                <c:pt idx="0">
                  <c:v>76208.14</c:v>
                </c:pt>
                <c:pt idx="1">
                  <c:v>139607.82999999999</c:v>
                </c:pt>
                <c:pt idx="2">
                  <c:v>115219.13000000002</c:v>
                </c:pt>
                <c:pt idx="3">
                  <c:v>83182.22</c:v>
                </c:pt>
                <c:pt idx="4">
                  <c:v>96793.560000000027</c:v>
                </c:pt>
                <c:pt idx="5">
                  <c:v>101100.76999999997</c:v>
                </c:pt>
                <c:pt idx="6">
                  <c:v>68537.38</c:v>
                </c:pt>
                <c:pt idx="7">
                  <c:v>75876.090000000055</c:v>
                </c:pt>
                <c:pt idx="8">
                  <c:v>74305.239999999918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D6-459D-8CCB-786ABE42C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September'!$B$27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September'!$C$25:$N$25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F3-492D-B077-C621217F4F32}"/>
            </c:ext>
          </c:extLst>
        </c:ser>
        <c:ser>
          <c:idx val="0"/>
          <c:order val="1"/>
          <c:tx>
            <c:strRef>
              <c:f>'BVAG - September'!$B$26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September'!$C$25:$N$25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September'!$C$26:$N$26</c:f>
              <c:numCache>
                <c:formatCode>General</c:formatCode>
                <c:ptCount val="12"/>
                <c:pt idx="0">
                  <c:v>76208.14</c:v>
                </c:pt>
                <c:pt idx="1">
                  <c:v>215815.96999999997</c:v>
                </c:pt>
                <c:pt idx="2">
                  <c:v>331035.09999999998</c:v>
                </c:pt>
                <c:pt idx="3">
                  <c:v>414217.31999999995</c:v>
                </c:pt>
                <c:pt idx="4">
                  <c:v>511010.88</c:v>
                </c:pt>
                <c:pt idx="5">
                  <c:v>612111.65</c:v>
                </c:pt>
                <c:pt idx="6">
                  <c:v>680649.03</c:v>
                </c:pt>
                <c:pt idx="7">
                  <c:v>756525.12000000011</c:v>
                </c:pt>
                <c:pt idx="8">
                  <c:v>830830.36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F3-492D-B077-C621217F4F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September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38688" y="4826130"/>
            <a:ext cx="6352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Bank Accounts, Receivables)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September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$728,292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$522,542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3123789" y="1343967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1193696" y="2926865"/>
            <a:ext cx="6449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Reserved amount differs from Acct 1028 by $1372.24, interest to be accrued in Gen Op Fund </a:t>
            </a:r>
          </a:p>
        </p:txBody>
      </p:sp>
      <p:graphicFrame>
        <p:nvGraphicFramePr>
          <p:cNvPr id="31" name="Table 127">
            <a:extLst>
              <a:ext uri="{FF2B5EF4-FFF2-40B4-BE49-F238E27FC236}">
                <a16:creationId xmlns:a16="http://schemas.microsoft.com/office/drawing/2014/main" id="{62079056-C206-5739-792B-55759C216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655915"/>
              </p:ext>
            </p:extLst>
          </p:nvPr>
        </p:nvGraphicFramePr>
        <p:xfrm>
          <a:off x="553452" y="4207251"/>
          <a:ext cx="344527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635">
                  <a:extLst>
                    <a:ext uri="{9D8B030D-6E8A-4147-A177-3AD203B41FA5}">
                      <a16:colId xmlns:a16="http://schemas.microsoft.com/office/drawing/2014/main" val="1642123038"/>
                    </a:ext>
                  </a:extLst>
                </a:gridCol>
                <a:gridCol w="1722635">
                  <a:extLst>
                    <a:ext uri="{9D8B030D-6E8A-4147-A177-3AD203B41FA5}">
                      <a16:colId xmlns:a16="http://schemas.microsoft.com/office/drawing/2014/main" val="1349683440"/>
                    </a:ext>
                  </a:extLst>
                </a:gridCol>
              </a:tblGrid>
              <a:tr h="24651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Unreserved Funds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$959,066.95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2690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34C5C84-3AA9-7E01-055F-F12CC2C95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336" y="1422665"/>
            <a:ext cx="3509963" cy="1095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1B7294-E01D-C27A-F1A1-4D686B4EB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1118231"/>
            <a:ext cx="3191270" cy="1595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EF5588-AD47-7B4B-050E-87B393445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610" y="3171176"/>
            <a:ext cx="3143250" cy="9239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0F1DAD2-4CB0-856C-E62D-E69CE5AB4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116" y="3175640"/>
            <a:ext cx="3143250" cy="9239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BFA0109-A81E-9E49-3EDE-DFB0E6425763}"/>
              </a:ext>
            </a:extLst>
          </p:cNvPr>
          <p:cNvSpPr/>
          <p:nvPr/>
        </p:nvSpPr>
        <p:spPr>
          <a:xfrm>
            <a:off x="3148490" y="1332260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1B78CB-0041-B84B-53CB-91E9F47DB744}"/>
              </a:ext>
            </a:extLst>
          </p:cNvPr>
          <p:cNvSpPr txBox="1"/>
          <p:nvPr/>
        </p:nvSpPr>
        <p:spPr>
          <a:xfrm>
            <a:off x="3206289" y="1307089"/>
            <a:ext cx="7706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593,231.86</a:t>
            </a:r>
            <a:endParaRPr lang="en-US" sz="1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627BA3-CBEA-60C6-AEE2-494391195550}"/>
              </a:ext>
            </a:extLst>
          </p:cNvPr>
          <p:cNvSpPr/>
          <p:nvPr/>
        </p:nvSpPr>
        <p:spPr>
          <a:xfrm>
            <a:off x="3150142" y="1732827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8C7F30-EBBE-5ED5-59BA-1E71C780DFB6}"/>
              </a:ext>
            </a:extLst>
          </p:cNvPr>
          <p:cNvSpPr/>
          <p:nvPr/>
        </p:nvSpPr>
        <p:spPr>
          <a:xfrm>
            <a:off x="3156632" y="2117445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F971D8-DBF5-D432-2573-222223D5DE0D}"/>
              </a:ext>
            </a:extLst>
          </p:cNvPr>
          <p:cNvSpPr/>
          <p:nvPr/>
        </p:nvSpPr>
        <p:spPr>
          <a:xfrm>
            <a:off x="3148129" y="2330089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D9C6B1-18B6-1910-AE08-A4383F00DB72}"/>
              </a:ext>
            </a:extLst>
          </p:cNvPr>
          <p:cNvSpPr/>
          <p:nvPr/>
        </p:nvSpPr>
        <p:spPr>
          <a:xfrm>
            <a:off x="3148544" y="2526270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A4DFA9-24FF-282C-8BF6-BA56EE960767}"/>
              </a:ext>
            </a:extLst>
          </p:cNvPr>
          <p:cNvSpPr txBox="1"/>
          <p:nvPr/>
        </p:nvSpPr>
        <p:spPr>
          <a:xfrm>
            <a:off x="3270457" y="1693775"/>
            <a:ext cx="7706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28,162.31</a:t>
            </a:r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0BAE6C-50D3-E1EC-2067-6C55B4126D30}"/>
              </a:ext>
            </a:extLst>
          </p:cNvPr>
          <p:cNvSpPr txBox="1"/>
          <p:nvPr/>
        </p:nvSpPr>
        <p:spPr>
          <a:xfrm>
            <a:off x="3273323" y="2089891"/>
            <a:ext cx="7706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47,303.81</a:t>
            </a:r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51578B-16F9-11A5-CBC2-D96C60560B82}"/>
              </a:ext>
            </a:extLst>
          </p:cNvPr>
          <p:cNvSpPr txBox="1"/>
          <p:nvPr/>
        </p:nvSpPr>
        <p:spPr>
          <a:xfrm>
            <a:off x="3265302" y="2278043"/>
            <a:ext cx="7706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10,699.48</a:t>
            </a:r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D389E8-0DB1-BE2E-777B-04D4CD34630F}"/>
              </a:ext>
            </a:extLst>
          </p:cNvPr>
          <p:cNvSpPr txBox="1"/>
          <p:nvPr/>
        </p:nvSpPr>
        <p:spPr>
          <a:xfrm>
            <a:off x="3204415" y="2487902"/>
            <a:ext cx="7706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927,391.07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September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011" y="5552427"/>
            <a:ext cx="851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$1,195,096 in tax revenue + $1652 (donations) + $8,019 (uncategorized) +$22,620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“Other Income” received in September, $22,383 (Wildland Fire billing received)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District has received 95% of total 2023 income through September (~$59K delta)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DC5F771-AD9E-7CB3-C77E-5F7702BBB04F}"/>
              </a:ext>
            </a:extLst>
          </p:cNvPr>
          <p:cNvGrpSpPr/>
          <p:nvPr/>
        </p:nvGrpSpPr>
        <p:grpSpPr>
          <a:xfrm>
            <a:off x="1589086" y="1074615"/>
            <a:ext cx="5457826" cy="2396720"/>
            <a:chOff x="1589086" y="1074615"/>
            <a:chExt cx="5457826" cy="239672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17FABAF-4469-191B-31ED-C35B4307C5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89087" y="1074615"/>
              <a:ext cx="5457825" cy="14859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C797AAC-9A55-FD6C-CB83-40A332A79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89086" y="2542647"/>
              <a:ext cx="5457825" cy="928688"/>
            </a:xfrm>
            <a:prstGeom prst="rect">
              <a:avLst/>
            </a:prstGeom>
          </p:spPr>
        </p:pic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800264"/>
              </p:ext>
            </p:extLst>
          </p:nvPr>
        </p:nvGraphicFramePr>
        <p:xfrm>
          <a:off x="205485" y="3471334"/>
          <a:ext cx="4281848" cy="2081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421492"/>
              </p:ext>
            </p:extLst>
          </p:nvPr>
        </p:nvGraphicFramePr>
        <p:xfrm>
          <a:off x="4487333" y="3471336"/>
          <a:ext cx="4451182" cy="208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September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302" y="5896765"/>
            <a:ext cx="4553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“Other Expenses” related to Wildland Fire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$26K underspent for September ($72,637)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5045572" y="5911957"/>
            <a:ext cx="319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YTD underspent by $60.5K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9DE8140-4B01-E98B-2467-CB47F76007EF}"/>
              </a:ext>
            </a:extLst>
          </p:cNvPr>
          <p:cNvGrpSpPr/>
          <p:nvPr/>
        </p:nvGrpSpPr>
        <p:grpSpPr>
          <a:xfrm>
            <a:off x="1521354" y="1156898"/>
            <a:ext cx="5457826" cy="2364745"/>
            <a:chOff x="1521354" y="1156898"/>
            <a:chExt cx="5457826" cy="236474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3866888-85A4-BD3D-8DD4-F3FFB08E5849}"/>
                </a:ext>
              </a:extLst>
            </p:cNvPr>
            <p:cNvGrpSpPr/>
            <p:nvPr/>
          </p:nvGrpSpPr>
          <p:grpSpPr>
            <a:xfrm>
              <a:off x="1521354" y="1156898"/>
              <a:ext cx="5457826" cy="1824466"/>
              <a:chOff x="1521354" y="1156898"/>
              <a:chExt cx="5457826" cy="1824466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590F3AFF-252B-F714-06DE-9A29D37A6E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21355" y="1156898"/>
                <a:ext cx="5457825" cy="200025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C92EBD92-AFBA-34A8-5A87-0A96365EE8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1354" y="1333539"/>
                <a:ext cx="5457825" cy="1647825"/>
              </a:xfrm>
              <a:prstGeom prst="rect">
                <a:avLst/>
              </a:prstGeom>
            </p:spPr>
          </p:pic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9794A82-2BCD-98C5-7070-9BD5EFBF1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1355" y="2964430"/>
              <a:ext cx="5457825" cy="557213"/>
            </a:xfrm>
            <a:prstGeom prst="rect">
              <a:avLst/>
            </a:prstGeom>
          </p:spPr>
        </p:pic>
      </p:grp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816254"/>
              </p:ext>
            </p:extLst>
          </p:nvPr>
        </p:nvGraphicFramePr>
        <p:xfrm>
          <a:off x="138642" y="3480136"/>
          <a:ext cx="4616432" cy="2080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0707905"/>
              </p:ext>
            </p:extLst>
          </p:nvPr>
        </p:nvGraphicFramePr>
        <p:xfrm>
          <a:off x="4830714" y="3521643"/>
          <a:ext cx="4093154" cy="2002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September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013" y="1280777"/>
            <a:ext cx="88957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We are in the process of reconciling an error that was made moving from </a:t>
            </a:r>
            <a:r>
              <a:rPr lang="en-US" dirty="0" err="1"/>
              <a:t>Quickbooks</a:t>
            </a:r>
            <a:r>
              <a:rPr lang="en-US" dirty="0"/>
              <a:t> desktop to </a:t>
            </a:r>
            <a:r>
              <a:rPr lang="en-US" dirty="0" err="1"/>
              <a:t>Quickbooks</a:t>
            </a:r>
            <a:r>
              <a:rPr lang="en-US" dirty="0"/>
              <a:t> on-line and back to </a:t>
            </a:r>
            <a:r>
              <a:rPr lang="en-US" dirty="0" err="1"/>
              <a:t>Quickbooks</a:t>
            </a:r>
            <a:r>
              <a:rPr lang="en-US" dirty="0"/>
              <a:t> desktop (Sherry/Kathy).  After correction a new report will be run by Sherry and posted to the Board Packet as revision 2.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800" dirty="0"/>
              <a:t>Retained earnings from 2022 = $256,513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Need to move $74.5K - $13,073 (Command Vehicle payment) to the </a:t>
            </a:r>
            <a:r>
              <a:rPr lang="en-US" dirty="0" err="1"/>
              <a:t>Colotrust</a:t>
            </a:r>
            <a:r>
              <a:rPr lang="en-US" dirty="0"/>
              <a:t> Apparatus Fund.  This is the minimum through September but should move more at end of 2023 to have funds for initial new vehicle payments. (for Board visibility)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Nederland Fire funds are in good shape for month ending 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6" ma:contentTypeDescription="Create a new document." ma:contentTypeScope="" ma:versionID="abbdf615960f701f4047f661e72ce6a7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6b2d2820ccbe2942691b58647bb0da6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E199C6-D33D-4E46-BEBB-6DFD8D94894C}"/>
</file>

<file path=customXml/itemProps2.xml><?xml version="1.0" encoding="utf-8"?>
<ds:datastoreItem xmlns:ds="http://schemas.openxmlformats.org/officeDocument/2006/customXml" ds:itemID="{AFA9B442-F025-4382-9BED-BAA9A9180AA6}"/>
</file>

<file path=customXml/itemProps3.xml><?xml version="1.0" encoding="utf-8"?>
<ds:datastoreItem xmlns:ds="http://schemas.openxmlformats.org/officeDocument/2006/customXml" ds:itemID="{628A8D6A-C8CC-4AE8-B5CC-672BBD061547}"/>
</file>

<file path=docProps/app.xml><?xml version="1.0" encoding="utf-8"?>
<Properties xmlns="http://schemas.openxmlformats.org/officeDocument/2006/extended-properties" xmlns:vt="http://schemas.openxmlformats.org/officeDocument/2006/docPropsVTypes">
  <TotalTime>293268</TotalTime>
  <Words>302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September 2023</vt:lpstr>
      <vt:lpstr>NFPD Income – September 2023</vt:lpstr>
      <vt:lpstr>NFPD Expense – September 2023</vt:lpstr>
      <vt:lpstr>NFPD Finance – September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162</cp:revision>
  <dcterms:created xsi:type="dcterms:W3CDTF">2020-08-05T18:00:36Z</dcterms:created>
  <dcterms:modified xsi:type="dcterms:W3CDTF">2023-10-11T23:31:18Z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