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olors2.xml" ContentType="application/vnd.ms-office.chartcolorstyle+xml"/>
  <Override PartName="/ppt/charts/style2.xml" ContentType="application/vnd.ms-office.chart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olors1.xml" ContentType="application/vnd.ms-office.chartcolorstyle+xml"/>
  <Override PartName="/ppt/charts/style1.xml" ContentType="application/vnd.ms-office.chart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theme/themeOverride4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7" autoAdjust="0"/>
    <p:restoredTop sz="94694"/>
  </p:normalViewPr>
  <p:slideViewPr>
    <p:cSldViewPr snapToGrid="0" snapToObjects="1">
      <p:cViewPr varScale="1">
        <p:scale>
          <a:sx n="88" d="100"/>
          <a:sy n="88" d="100"/>
        </p:scale>
        <p:origin x="57" y="5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wies\Documents\Fire%20Board\Financials\2023\June%202023\June%202023%20Financials%20Worksheet%20(Summary)%20v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wies\Documents\Fire%20Board\Financials\2023\June%202023\June%202023%20Financials%20Worksheet%20(Summary)%20v1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twies\Documents\Fire%20Board\Financials\2023\June%202023\June%202023%20Financials%20Worksheet%20(Summary)%20v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wies\Documents\Fire%20Board\Financials\2023\June%202023\June%202023%20Financials%20Worksheet%20(Summary)%20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July'!$B$3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July'!$C$2:$N$2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July'!$C$3:$N$3</c:f>
              <c:numCache>
                <c:formatCode>General</c:formatCode>
                <c:ptCount val="12"/>
                <c:pt idx="0">
                  <c:v>107179.94088416667</c:v>
                </c:pt>
                <c:pt idx="1">
                  <c:v>107179.94088416667</c:v>
                </c:pt>
                <c:pt idx="2">
                  <c:v>107179.94088416667</c:v>
                </c:pt>
                <c:pt idx="3">
                  <c:v>107179.94088416667</c:v>
                </c:pt>
                <c:pt idx="4">
                  <c:v>107179.94088416666</c:v>
                </c:pt>
                <c:pt idx="5">
                  <c:v>107179.94088416666</c:v>
                </c:pt>
                <c:pt idx="6">
                  <c:v>107179.94088416667</c:v>
                </c:pt>
                <c:pt idx="7">
                  <c:v>107179.94088416667</c:v>
                </c:pt>
                <c:pt idx="8">
                  <c:v>107179.94088416669</c:v>
                </c:pt>
                <c:pt idx="9">
                  <c:v>107179.9408841667</c:v>
                </c:pt>
                <c:pt idx="10">
                  <c:v>107179.94088416675</c:v>
                </c:pt>
                <c:pt idx="11">
                  <c:v>107179.94088416686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B2-49A7-9881-FF1480ABBECE}"/>
            </c:ext>
          </c:extLst>
        </c:ser>
        <c:ser>
          <c:idx val="1"/>
          <c:order val="1"/>
          <c:tx>
            <c:strRef>
              <c:f>'BVAG - July'!$B$4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July'!$C$2:$N$2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July'!$C$4:$N$4</c:f>
              <c:numCache>
                <c:formatCode>General</c:formatCode>
                <c:ptCount val="12"/>
                <c:pt idx="0">
                  <c:v>3021.23</c:v>
                </c:pt>
                <c:pt idx="1">
                  <c:v>66409.98000000001</c:v>
                </c:pt>
                <c:pt idx="2">
                  <c:v>342617.29</c:v>
                </c:pt>
                <c:pt idx="3">
                  <c:v>76426.280000000028</c:v>
                </c:pt>
                <c:pt idx="4">
                  <c:v>173380.45999999996</c:v>
                </c:pt>
                <c:pt idx="5">
                  <c:v>255692.87</c:v>
                </c:pt>
                <c:pt idx="6">
                  <c:v>248687.7699999999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B2-49A7-9881-FF1480ABBE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283064"/>
        <c:axId val="-2147120808"/>
      </c:barChart>
      <c:catAx>
        <c:axId val="-214728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20808"/>
        <c:crosses val="autoZero"/>
        <c:auto val="1"/>
        <c:lblAlgn val="ctr"/>
        <c:lblOffset val="100"/>
        <c:noMultiLvlLbl val="0"/>
      </c:catAx>
      <c:valAx>
        <c:axId val="-214712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28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Actual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July'!$B$9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July'!$C$8:$N$8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July'!$C$9:$N$9</c:f>
              <c:numCache>
                <c:formatCode>General</c:formatCode>
                <c:ptCount val="12"/>
                <c:pt idx="0">
                  <c:v>107179.94088416667</c:v>
                </c:pt>
                <c:pt idx="1">
                  <c:v>214359.88176833335</c:v>
                </c:pt>
                <c:pt idx="2">
                  <c:v>321539.82265250001</c:v>
                </c:pt>
                <c:pt idx="3">
                  <c:v>428719.76353666669</c:v>
                </c:pt>
                <c:pt idx="4">
                  <c:v>535899.70442083338</c:v>
                </c:pt>
                <c:pt idx="5">
                  <c:v>643079.64530500001</c:v>
                </c:pt>
                <c:pt idx="6">
                  <c:v>750259.58618916664</c:v>
                </c:pt>
                <c:pt idx="7">
                  <c:v>857439.52707333327</c:v>
                </c:pt>
                <c:pt idx="8">
                  <c:v>964619.4679574999</c:v>
                </c:pt>
                <c:pt idx="9">
                  <c:v>1071799.4088416665</c:v>
                </c:pt>
                <c:pt idx="10">
                  <c:v>1178979.3497258332</c:v>
                </c:pt>
                <c:pt idx="11">
                  <c:v>1286159.29061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F4-42DA-BC47-03CC791878C4}"/>
            </c:ext>
          </c:extLst>
        </c:ser>
        <c:ser>
          <c:idx val="1"/>
          <c:order val="1"/>
          <c:tx>
            <c:strRef>
              <c:f>'BVAG - July'!$B$10</c:f>
              <c:strCache>
                <c:ptCount val="1"/>
                <c:pt idx="0">
                  <c:v>Actual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July'!$C$8:$N$8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July'!$C$10:$N$10</c:f>
              <c:numCache>
                <c:formatCode>General</c:formatCode>
                <c:ptCount val="12"/>
                <c:pt idx="0">
                  <c:v>3021.23</c:v>
                </c:pt>
                <c:pt idx="1">
                  <c:v>69431.210000000006</c:v>
                </c:pt>
                <c:pt idx="2">
                  <c:v>412048.5</c:v>
                </c:pt>
                <c:pt idx="3">
                  <c:v>488474.78</c:v>
                </c:pt>
                <c:pt idx="4">
                  <c:v>661855.24</c:v>
                </c:pt>
                <c:pt idx="5">
                  <c:v>917548.11</c:v>
                </c:pt>
                <c:pt idx="6">
                  <c:v>1166235.8799999999</c:v>
                </c:pt>
                <c:pt idx="7">
                  <c:v>1166235.8799999999</c:v>
                </c:pt>
                <c:pt idx="8">
                  <c:v>1166235.8799999999</c:v>
                </c:pt>
                <c:pt idx="9">
                  <c:v>1166235.8799999999</c:v>
                </c:pt>
                <c:pt idx="10">
                  <c:v>1166235.8799999999</c:v>
                </c:pt>
                <c:pt idx="11">
                  <c:v>1166235.8799999999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F4-42DA-BC47-03CC791878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136696"/>
        <c:axId val="-2147134168"/>
      </c:barChart>
      <c:catAx>
        <c:axId val="-2147136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4168"/>
        <c:crosses val="autoZero"/>
        <c:auto val="1"/>
        <c:lblAlgn val="ctr"/>
        <c:lblOffset val="100"/>
        <c:noMultiLvlLbl val="0"/>
      </c:catAx>
      <c:valAx>
        <c:axId val="-2147134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6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July'!$B$21</c:f>
              <c:strCache>
                <c:ptCount val="1"/>
                <c:pt idx="0">
                  <c:v>Budgeted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July'!$C$19:$N$19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July'!$C$21:$N$21</c:f>
              <c:numCache>
                <c:formatCode>0.00</c:formatCode>
                <c:ptCount val="12"/>
                <c:pt idx="0">
                  <c:v>99041.633409999995</c:v>
                </c:pt>
                <c:pt idx="1">
                  <c:v>99041.633409999995</c:v>
                </c:pt>
                <c:pt idx="2">
                  <c:v>99041.633409999995</c:v>
                </c:pt>
                <c:pt idx="3">
                  <c:v>99041.633409999995</c:v>
                </c:pt>
                <c:pt idx="4">
                  <c:v>99041.633409999995</c:v>
                </c:pt>
                <c:pt idx="5">
                  <c:v>99041.633409999995</c:v>
                </c:pt>
                <c:pt idx="6">
                  <c:v>99041.633409999995</c:v>
                </c:pt>
                <c:pt idx="7">
                  <c:v>99041.633409999995</c:v>
                </c:pt>
                <c:pt idx="8">
                  <c:v>99041.633409999995</c:v>
                </c:pt>
                <c:pt idx="9">
                  <c:v>102041.63340999999</c:v>
                </c:pt>
                <c:pt idx="10">
                  <c:v>99041.633409999995</c:v>
                </c:pt>
                <c:pt idx="11">
                  <c:v>99041.633409999995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03-4ACD-98D3-DEA7ED8C99F7}"/>
            </c:ext>
          </c:extLst>
        </c:ser>
        <c:ser>
          <c:idx val="0"/>
          <c:order val="1"/>
          <c:tx>
            <c:strRef>
              <c:f>'BVAG - July'!$B$20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July'!$C$19:$N$19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July'!$C$20:$N$20</c:f>
              <c:numCache>
                <c:formatCode>0.00</c:formatCode>
                <c:ptCount val="12"/>
                <c:pt idx="0">
                  <c:v>76208.14</c:v>
                </c:pt>
                <c:pt idx="1">
                  <c:v>139607.82999999999</c:v>
                </c:pt>
                <c:pt idx="2">
                  <c:v>115219.13000000002</c:v>
                </c:pt>
                <c:pt idx="3">
                  <c:v>83182.22</c:v>
                </c:pt>
                <c:pt idx="4">
                  <c:v>96793.560000000027</c:v>
                </c:pt>
                <c:pt idx="5">
                  <c:v>101100.76999999997</c:v>
                </c:pt>
                <c:pt idx="6">
                  <c:v>68537.38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03-4ACD-98D3-DEA7ED8C99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4143800"/>
        <c:axId val="2093111576"/>
      </c:barChart>
      <c:catAx>
        <c:axId val="-214414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111576"/>
        <c:crosses val="autoZero"/>
        <c:auto val="1"/>
        <c:lblAlgn val="ctr"/>
        <c:lblOffset val="100"/>
        <c:noMultiLvlLbl val="0"/>
      </c:catAx>
      <c:valAx>
        <c:axId val="209311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143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</a:t>
            </a:r>
            <a:r>
              <a:rPr lang="en-US" baseline="0"/>
              <a:t> BVA Monthly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July'!$B$27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July'!$C$25:$N$25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July'!$C$27:$N$27</c:f>
              <c:numCache>
                <c:formatCode>0.00</c:formatCode>
                <c:ptCount val="12"/>
                <c:pt idx="0">
                  <c:v>99041.633409999995</c:v>
                </c:pt>
                <c:pt idx="1">
                  <c:v>198083.26681999999</c:v>
                </c:pt>
                <c:pt idx="2">
                  <c:v>297124.90022999997</c:v>
                </c:pt>
                <c:pt idx="3">
                  <c:v>396166.53363999998</c:v>
                </c:pt>
                <c:pt idx="4">
                  <c:v>495208.16704999999</c:v>
                </c:pt>
                <c:pt idx="5">
                  <c:v>594249.80045999994</c:v>
                </c:pt>
                <c:pt idx="6">
                  <c:v>693291.43386999995</c:v>
                </c:pt>
                <c:pt idx="7">
                  <c:v>792333.06727999996</c:v>
                </c:pt>
                <c:pt idx="8">
                  <c:v>891374.70068999997</c:v>
                </c:pt>
                <c:pt idx="9">
                  <c:v>993416.33409999998</c:v>
                </c:pt>
                <c:pt idx="10">
                  <c:v>1092457.9675099999</c:v>
                </c:pt>
                <c:pt idx="11">
                  <c:v>1191499.6009199999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1E-4131-9379-5E7B4F985866}"/>
            </c:ext>
          </c:extLst>
        </c:ser>
        <c:ser>
          <c:idx val="0"/>
          <c:order val="1"/>
          <c:tx>
            <c:strRef>
              <c:f>'BVAG - July'!$B$26</c:f>
              <c:strCache>
                <c:ptCount val="1"/>
                <c:pt idx="0">
                  <c:v>Current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July'!$C$25:$N$25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July'!$C$26:$N$26</c:f>
              <c:numCache>
                <c:formatCode>General</c:formatCode>
                <c:ptCount val="12"/>
                <c:pt idx="0">
                  <c:v>76208.14</c:v>
                </c:pt>
                <c:pt idx="1">
                  <c:v>215815.96999999997</c:v>
                </c:pt>
                <c:pt idx="2">
                  <c:v>331035.09999999998</c:v>
                </c:pt>
                <c:pt idx="3">
                  <c:v>414217.31999999995</c:v>
                </c:pt>
                <c:pt idx="4">
                  <c:v>511010.88</c:v>
                </c:pt>
                <c:pt idx="5">
                  <c:v>612111.65</c:v>
                </c:pt>
                <c:pt idx="6">
                  <c:v>680649.03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1E-4131-9379-5E7B4F9858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8683736"/>
        <c:axId val="-2146531576"/>
      </c:barChart>
      <c:catAx>
        <c:axId val="212868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531576"/>
        <c:crosses val="autoZero"/>
        <c:auto val="1"/>
        <c:lblAlgn val="ctr"/>
        <c:lblOffset val="100"/>
        <c:noMultiLvlLbl val="0"/>
      </c:catAx>
      <c:valAx>
        <c:axId val="-214653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683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17FA8-390D-6747-8CE0-56D92DAE596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1F1DA-9A7F-BD43-ADBB-AB65DA01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1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1F1DA-9A7F-BD43-ADBB-AB65DA0167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5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4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9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4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0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3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3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0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6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7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9052"/>
            <a:ext cx="8229600" cy="61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2308"/>
            <a:ext cx="8229600" cy="4953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DA2C-B2C3-3349-AA9F-8CF2E1B9588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creen Shot 2020-04-14 at 8.15.19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1" y="78154"/>
            <a:ext cx="2196123" cy="416108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68031" y="78154"/>
            <a:ext cx="8839200" cy="996461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outerShdw blurRad="40000"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2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NFPD Balance Sheet –  July 2023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6796" y="32443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D8080A-5502-4186-A452-3E4C01BA3B70}"/>
              </a:ext>
            </a:extLst>
          </p:cNvPr>
          <p:cNvSpPr txBox="1"/>
          <p:nvPr/>
        </p:nvSpPr>
        <p:spPr>
          <a:xfrm>
            <a:off x="2567527" y="4624782"/>
            <a:ext cx="635210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Items of note:</a:t>
            </a:r>
          </a:p>
          <a:p>
            <a:pPr marL="342900" indent="-342900">
              <a:buAutoNum type="arabicParenR"/>
            </a:pPr>
            <a:r>
              <a:rPr lang="en-US" sz="1600" dirty="0"/>
              <a:t>Total Unreserved = (Total Gen Op Fund, Checking/Savings, Receivables) – (Reserve Fund, Apparatus Fund, Pension Fund, Payables)</a:t>
            </a:r>
          </a:p>
          <a:p>
            <a:pPr marL="342900" indent="-342900">
              <a:buAutoNum type="arabicParenR"/>
            </a:pPr>
            <a:r>
              <a:rPr lang="en-US" sz="1600" dirty="0"/>
              <a:t>Last year in July 2022: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Total funds = $800,606.97</a:t>
            </a:r>
          </a:p>
          <a:p>
            <a:pPr marL="800100" lvl="1" indent="-342900">
              <a:buAutoNum type="alphaLcParenR"/>
            </a:pPr>
            <a:r>
              <a:rPr lang="en-US" sz="1600" dirty="0"/>
              <a:t>Total unreserved funds = $596,873.77</a:t>
            </a:r>
          </a:p>
        </p:txBody>
      </p: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AC5C3CDB-0A3A-B823-33CD-0CCEC04BC184}"/>
              </a:ext>
            </a:extLst>
          </p:cNvPr>
          <p:cNvGrpSpPr/>
          <p:nvPr/>
        </p:nvGrpSpPr>
        <p:grpSpPr>
          <a:xfrm>
            <a:off x="3123789" y="1343967"/>
            <a:ext cx="1166601" cy="1258967"/>
            <a:chOff x="2721622" y="1573245"/>
            <a:chExt cx="1166601" cy="1258967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090D6ED-B06F-83EA-DA0A-9F31C73BE6C2}"/>
                </a:ext>
              </a:extLst>
            </p:cNvPr>
            <p:cNvCxnSpPr/>
            <p:nvPr/>
          </p:nvCxnSpPr>
          <p:spPr>
            <a:xfrm flipV="1">
              <a:off x="3536219" y="1573245"/>
              <a:ext cx="352004" cy="16993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3965C1E-4239-7FF6-91CC-C474DC532176}"/>
                </a:ext>
              </a:extLst>
            </p:cNvPr>
            <p:cNvCxnSpPr>
              <a:cxnSpLocks/>
            </p:cNvCxnSpPr>
            <p:nvPr/>
          </p:nvCxnSpPr>
          <p:spPr>
            <a:xfrm>
              <a:off x="3536219" y="1938042"/>
              <a:ext cx="352004" cy="89417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196568C-D66E-DF00-5F42-E5204F8BBA84}"/>
                </a:ext>
              </a:extLst>
            </p:cNvPr>
            <p:cNvCxnSpPr>
              <a:cxnSpLocks/>
            </p:cNvCxnSpPr>
            <p:nvPr/>
          </p:nvCxnSpPr>
          <p:spPr>
            <a:xfrm>
              <a:off x="2722970" y="1747224"/>
              <a:ext cx="81324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070C63E-A31B-6166-BF64-6AAD7983B0BB}"/>
                </a:ext>
              </a:extLst>
            </p:cNvPr>
            <p:cNvCxnSpPr>
              <a:cxnSpLocks/>
            </p:cNvCxnSpPr>
            <p:nvPr/>
          </p:nvCxnSpPr>
          <p:spPr>
            <a:xfrm>
              <a:off x="2721622" y="1936038"/>
              <a:ext cx="81324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B8315303-1398-0025-B328-5A83A399AB54}"/>
              </a:ext>
            </a:extLst>
          </p:cNvPr>
          <p:cNvSpPr txBox="1"/>
          <p:nvPr/>
        </p:nvSpPr>
        <p:spPr>
          <a:xfrm>
            <a:off x="1193696" y="2926865"/>
            <a:ext cx="64494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Note: Reserved amount differs from Acct 1028 by $2,254.64, interest to be accrued in Gen Op Fund 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25285F94-E0FE-3E69-D90F-79DBE946B3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642" y="3929010"/>
            <a:ext cx="3471863" cy="19050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9C6DA49-4079-8FE4-76AA-C556D9DD40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754" y="1292401"/>
            <a:ext cx="3752040" cy="152355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2332EF2-748E-C9DC-B3B4-085F0A3183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0390" y="1325277"/>
            <a:ext cx="3352800" cy="127635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AA72E1C7-840C-EB51-BDF6-E7B4C8F94B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7787" y="3732646"/>
            <a:ext cx="3438889" cy="20841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37B22529-7478-8426-DF18-D1E298AD741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8641" y="3512406"/>
            <a:ext cx="3443493" cy="249407"/>
          </a:xfrm>
          <a:prstGeom prst="rect">
            <a:avLst/>
          </a:prstGeom>
        </p:spPr>
      </p:pic>
      <p:graphicFrame>
        <p:nvGraphicFramePr>
          <p:cNvPr id="31" name="Table 127">
            <a:extLst>
              <a:ext uri="{FF2B5EF4-FFF2-40B4-BE49-F238E27FC236}">
                <a16:creationId xmlns:a16="http://schemas.microsoft.com/office/drawing/2014/main" id="{62079056-C206-5739-792B-55759C2168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083602"/>
              </p:ext>
            </p:extLst>
          </p:nvPr>
        </p:nvGraphicFramePr>
        <p:xfrm>
          <a:off x="66493" y="3946315"/>
          <a:ext cx="3635174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7587">
                  <a:extLst>
                    <a:ext uri="{9D8B030D-6E8A-4147-A177-3AD203B41FA5}">
                      <a16:colId xmlns:a16="http://schemas.microsoft.com/office/drawing/2014/main" val="1642123038"/>
                    </a:ext>
                  </a:extLst>
                </a:gridCol>
                <a:gridCol w="1817587">
                  <a:extLst>
                    <a:ext uri="{9D8B030D-6E8A-4147-A177-3AD203B41FA5}">
                      <a16:colId xmlns:a16="http://schemas.microsoft.com/office/drawing/2014/main" val="1349683440"/>
                    </a:ext>
                  </a:extLst>
                </a:gridCol>
              </a:tblGrid>
              <a:tr h="246510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Total Unreserved Funds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$941,288.23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026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79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Income – </a:t>
            </a:r>
            <a:r>
              <a:rPr lang="en-US" sz="4400" dirty="0"/>
              <a:t>July</a:t>
            </a:r>
            <a:r>
              <a:rPr lang="en-US" dirty="0"/>
              <a:t> 2023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7011" y="5400023"/>
            <a:ext cx="8511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To date received $1,146,921 in tax revenue + $1602 (donations) + $5,519 (uncategorized) +$14,695 in interest income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No “Other Income” received in July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District has received 91% of total 2023 income through July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074" name="FILTER" hidden="1">
            <a:extLst>
              <a:ext uri="{FF2B5EF4-FFF2-40B4-BE49-F238E27FC236}">
                <a16:creationId xmlns:a16="http://schemas.microsoft.com/office/drawing/2014/main" id="{BFC12365-A7A2-4555-8334-A59637DC9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E0EDAD7-27F1-6543-B32F-2210AA7BF9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6636916"/>
              </p:ext>
            </p:extLst>
          </p:nvPr>
        </p:nvGraphicFramePr>
        <p:xfrm>
          <a:off x="59266" y="3070461"/>
          <a:ext cx="4405681" cy="2306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C391E14-3677-414A-B768-4E4FBB7225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0289531"/>
              </p:ext>
            </p:extLst>
          </p:nvPr>
        </p:nvGraphicFramePr>
        <p:xfrm>
          <a:off x="4572000" y="3070460"/>
          <a:ext cx="4447106" cy="2306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9936E8D-3A3C-0F4D-B79C-B760D3230E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64083" y="1074615"/>
            <a:ext cx="5953125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78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Expense – </a:t>
            </a:r>
            <a:r>
              <a:rPr lang="en-US" sz="4400" dirty="0"/>
              <a:t>July</a:t>
            </a:r>
            <a:r>
              <a:rPr lang="en-US" dirty="0"/>
              <a:t> 2023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7302" y="5896765"/>
            <a:ext cx="4553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No “Other Expenses” reported for July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$30K underspent for July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58F2AB-4F5F-5936-F112-82A0B045233C}"/>
              </a:ext>
            </a:extLst>
          </p:cNvPr>
          <p:cNvSpPr txBox="1"/>
          <p:nvPr/>
        </p:nvSpPr>
        <p:spPr>
          <a:xfrm>
            <a:off x="5045572" y="5911957"/>
            <a:ext cx="3194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YTD underspent by $12,642</a:t>
            </a: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A4D186BD-3780-8549-9E55-9C8ECDD77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2471985"/>
              </p:ext>
            </p:extLst>
          </p:nvPr>
        </p:nvGraphicFramePr>
        <p:xfrm>
          <a:off x="62443" y="3428999"/>
          <a:ext cx="4429268" cy="2482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2FFB2445-5737-3442-A2D2-323EFABCE1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5776190"/>
              </p:ext>
            </p:extLst>
          </p:nvPr>
        </p:nvGraphicFramePr>
        <p:xfrm>
          <a:off x="4652293" y="3428998"/>
          <a:ext cx="4331130" cy="2467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id="{DB87BAE6-6DC1-ACC8-353D-2AFA36D58E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830" y="1094233"/>
            <a:ext cx="8120743" cy="227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27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Finance – </a:t>
            </a:r>
            <a:r>
              <a:rPr lang="en-US" sz="4400" dirty="0"/>
              <a:t>July</a:t>
            </a:r>
            <a:r>
              <a:rPr lang="en-US" dirty="0"/>
              <a:t> Summary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8265" y="1280777"/>
            <a:ext cx="873336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Offset in June expense in Treasurer’s report reconciled:</a:t>
            </a:r>
          </a:p>
          <a:p>
            <a:pPr marL="285750" indent="-285750">
              <a:buFont typeface="Wingdings" charset="2"/>
              <a:buChar char="Ø"/>
            </a:pPr>
            <a:endParaRPr lang="en-US" dirty="0"/>
          </a:p>
          <a:p>
            <a:pPr marL="285750" indent="-285750">
              <a:buFont typeface="Wingdings" charset="2"/>
              <a:buChar char="Ø"/>
            </a:pPr>
            <a:endParaRPr lang="en-US" dirty="0"/>
          </a:p>
          <a:p>
            <a:pPr marL="285750" indent="-285750">
              <a:buFont typeface="Wingdings" charset="2"/>
              <a:buChar char="Ø"/>
            </a:pPr>
            <a:endParaRPr lang="en-US" dirty="0"/>
          </a:p>
          <a:p>
            <a:pPr marL="285750" indent="-285750">
              <a:buFont typeface="Wingdings" charset="2"/>
              <a:buChar char="Ø"/>
            </a:pPr>
            <a:endParaRPr lang="en-US" dirty="0"/>
          </a:p>
          <a:p>
            <a:pPr marL="285750" indent="-285750">
              <a:buFont typeface="Wingdings" charset="2"/>
              <a:buChar char="Ø"/>
            </a:pPr>
            <a:endParaRPr lang="en-US" dirty="0"/>
          </a:p>
          <a:p>
            <a:pPr marL="285750" indent="-285750">
              <a:buFont typeface="Wingdings" charset="2"/>
              <a:buChar char="Ø"/>
            </a:pPr>
            <a:endParaRPr lang="en-US" dirty="0"/>
          </a:p>
          <a:p>
            <a:pPr marL="285750" indent="-285750">
              <a:buFont typeface="Wingdings" charset="2"/>
              <a:buChar char="Ø"/>
            </a:pPr>
            <a:endParaRPr lang="en-US" dirty="0"/>
          </a:p>
          <a:p>
            <a:pPr marL="285750" indent="-285750">
              <a:buFont typeface="Wingdings" charset="2"/>
              <a:buChar char="Ø"/>
            </a:pPr>
            <a:endParaRPr lang="en-US" dirty="0"/>
          </a:p>
          <a:p>
            <a:pPr marL="285750" indent="-285750">
              <a:buFont typeface="Wingdings" charset="2"/>
              <a:buChar char="Ø"/>
            </a:pPr>
            <a:endParaRPr lang="en-US" dirty="0"/>
          </a:p>
          <a:p>
            <a:pPr marL="285750" indent="-285750">
              <a:buFont typeface="Wingdings" charset="2"/>
              <a:buChar char="Ø"/>
            </a:pPr>
            <a:endParaRPr lang="en-US" dirty="0"/>
          </a:p>
          <a:p>
            <a:pPr marL="285750" indent="-285750">
              <a:buFont typeface="Wingdings" charset="2"/>
              <a:buChar char="Ø"/>
            </a:pPr>
            <a:endParaRPr lang="en-US" dirty="0"/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Nederland Fire funds are in good shape for month ending July 2023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5D05F4-AFA6-BF80-1FB1-78AD0E69AF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0945" y="1719778"/>
            <a:ext cx="4002955" cy="1598604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795C44D5-972C-8B8B-4BEE-8B2DEE3628F6}"/>
              </a:ext>
            </a:extLst>
          </p:cNvPr>
          <p:cNvGrpSpPr/>
          <p:nvPr/>
        </p:nvGrpSpPr>
        <p:grpSpPr>
          <a:xfrm>
            <a:off x="992998" y="1939886"/>
            <a:ext cx="3176731" cy="1706509"/>
            <a:chOff x="992998" y="2334984"/>
            <a:chExt cx="3176731" cy="1706509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2203138-85D8-F17D-87D8-21C865F61C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92998" y="2334984"/>
              <a:ext cx="3176731" cy="1706509"/>
            </a:xfrm>
            <a:prstGeom prst="rect">
              <a:avLst/>
            </a:prstGeom>
          </p:spPr>
        </p:pic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47708CD-C9C6-9814-E36B-06C3956E378C}"/>
                </a:ext>
              </a:extLst>
            </p:cNvPr>
            <p:cNvSpPr/>
            <p:nvPr/>
          </p:nvSpPr>
          <p:spPr>
            <a:xfrm>
              <a:off x="2543262" y="2743200"/>
              <a:ext cx="243479" cy="10559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85AB6DBF-0A71-3D16-7F44-1CDAC2AB20AD}"/>
              </a:ext>
            </a:extLst>
          </p:cNvPr>
          <p:cNvSpPr txBox="1"/>
          <p:nvPr/>
        </p:nvSpPr>
        <p:spPr>
          <a:xfrm>
            <a:off x="4407486" y="3757383"/>
            <a:ext cx="386987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Bar graph showed $92K while total spend was $109K =&gt; difference as $13,073 of capital outlay and negative Training expense in May that threw off spreadsheet calculations</a:t>
            </a:r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86E6746-F4ED-1EFF-F5F3-6285292742C0}"/>
              </a:ext>
            </a:extLst>
          </p:cNvPr>
          <p:cNvCxnSpPr>
            <a:cxnSpLocks/>
          </p:cNvCxnSpPr>
          <p:nvPr/>
        </p:nvCxnSpPr>
        <p:spPr>
          <a:xfrm flipH="1" flipV="1">
            <a:off x="2786741" y="3188238"/>
            <a:ext cx="2720704" cy="6108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842EEF9-0279-5F51-9139-571A4045F0DC}"/>
              </a:ext>
            </a:extLst>
          </p:cNvPr>
          <p:cNvCxnSpPr>
            <a:cxnSpLocks/>
          </p:cNvCxnSpPr>
          <p:nvPr/>
        </p:nvCxnSpPr>
        <p:spPr>
          <a:xfrm flipH="1" flipV="1">
            <a:off x="6814457" y="3188238"/>
            <a:ext cx="353786" cy="6108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7393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5BABA26B305243A60A31FCA787FEA4" ma:contentTypeVersion="16" ma:contentTypeDescription="Create a new document." ma:contentTypeScope="" ma:versionID="abbdf615960f701f4047f661e72ce6a7">
  <xsd:schema xmlns:xsd="http://www.w3.org/2001/XMLSchema" xmlns:xs="http://www.w3.org/2001/XMLSchema" xmlns:p="http://schemas.microsoft.com/office/2006/metadata/properties" xmlns:ns2="0b42ca36-c917-426e-b10f-a601cd052900" xmlns:ns3="66d75f40-7d24-403a-a859-e7f12c41f900" targetNamespace="http://schemas.microsoft.com/office/2006/metadata/properties" ma:root="true" ma:fieldsID="6b2d2820ccbe2942691b58647bb0da69" ns2:_="" ns3:_="">
    <xsd:import namespace="0b42ca36-c917-426e-b10f-a601cd052900"/>
    <xsd:import namespace="66d75f40-7d24-403a-a859-e7f12c41f9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42ca36-c917-426e-b10f-a601cd0529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163435-b481-4f32-b3c0-29a0a12426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d75f40-7d24-403a-a859-e7f12c41f90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77865d3-a4a9-4a08-8cda-27d5374147dc}" ma:internalName="TaxCatchAll" ma:showField="CatchAllData" ma:web="66d75f40-7d24-403a-a859-e7f12c41f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d75f40-7d24-403a-a859-e7f12c41f900" xsi:nil="true"/>
    <lcf76f155ced4ddcb4097134ff3c332f xmlns="0b42ca36-c917-426e-b10f-a601cd05290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DA7FA9A-B057-4886-B6EC-3431A077066A}"/>
</file>

<file path=customXml/itemProps2.xml><?xml version="1.0" encoding="utf-8"?>
<ds:datastoreItem xmlns:ds="http://schemas.openxmlformats.org/officeDocument/2006/customXml" ds:itemID="{602E3E9F-F46C-4BC9-B72B-E3C11A1D3D34}"/>
</file>

<file path=customXml/itemProps3.xml><?xml version="1.0" encoding="utf-8"?>
<ds:datastoreItem xmlns:ds="http://schemas.openxmlformats.org/officeDocument/2006/customXml" ds:itemID="{5D0AD50F-80CA-47C1-92E4-274FA780810B}"/>
</file>

<file path=docProps/app.xml><?xml version="1.0" encoding="utf-8"?>
<Properties xmlns="http://schemas.openxmlformats.org/officeDocument/2006/extended-properties" xmlns:vt="http://schemas.openxmlformats.org/officeDocument/2006/docPropsVTypes">
  <TotalTime>262973</TotalTime>
  <Words>223</Words>
  <Application>Microsoft Office PowerPoint</Application>
  <PresentationFormat>On-screen Show (4:3)</PresentationFormat>
  <Paragraphs>37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NFPD Balance Sheet –  July 2023</vt:lpstr>
      <vt:lpstr>NFPD Income – July 2023</vt:lpstr>
      <vt:lpstr>NFPD Expense – July 2023</vt:lpstr>
      <vt:lpstr>NFPD Finance – July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Wieseler</dc:creator>
  <cp:lastModifiedBy>Todd Wieseler</cp:lastModifiedBy>
  <cp:revision>144</cp:revision>
  <dcterms:created xsi:type="dcterms:W3CDTF">2020-08-05T18:00:36Z</dcterms:created>
  <dcterms:modified xsi:type="dcterms:W3CDTF">2023-08-12T23:48:04Z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0x010100AA5BABA26B305243A60A31FCA787FEA4</vt:lpwstr>
  </property>
</Properties>
</file>