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94"/>
  </p:normalViewPr>
  <p:slideViewPr>
    <p:cSldViewPr snapToGrid="0" snapToObjects="1">
      <p:cViewPr varScale="1">
        <p:scale>
          <a:sx n="106" d="100"/>
          <a:sy n="106" d="100"/>
        </p:scale>
        <p:origin x="3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2\May%202022\May%202022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2\May%202022\May%202022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2\May%202022\May%202022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2\May%202022\May%202022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May'!$B$3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May'!$C$2:$N$2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May'!$C$3:$N$3</c:f>
              <c:numCache>
                <c:formatCode>General</c:formatCode>
                <c:ptCount val="12"/>
                <c:pt idx="0">
                  <c:v>99715.416666666672</c:v>
                </c:pt>
                <c:pt idx="1">
                  <c:v>99715.416666666657</c:v>
                </c:pt>
                <c:pt idx="2">
                  <c:v>99715.416666666672</c:v>
                </c:pt>
                <c:pt idx="3">
                  <c:v>99715.416666666672</c:v>
                </c:pt>
                <c:pt idx="4">
                  <c:v>99715.416666666657</c:v>
                </c:pt>
                <c:pt idx="5">
                  <c:v>99715.416666666657</c:v>
                </c:pt>
                <c:pt idx="6">
                  <c:v>99715.416666666672</c:v>
                </c:pt>
                <c:pt idx="7">
                  <c:v>99715.416666666672</c:v>
                </c:pt>
                <c:pt idx="8">
                  <c:v>99715.416666666686</c:v>
                </c:pt>
                <c:pt idx="9">
                  <c:v>99715.416666666672</c:v>
                </c:pt>
                <c:pt idx="10">
                  <c:v>99715.416666666686</c:v>
                </c:pt>
                <c:pt idx="11">
                  <c:v>99715.416666666744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FA-4EBD-87A2-3D3C7E63850A}"/>
            </c:ext>
          </c:extLst>
        </c:ser>
        <c:ser>
          <c:idx val="1"/>
          <c:order val="1"/>
          <c:tx>
            <c:strRef>
              <c:f>'BVAG - May'!$B$4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May'!$C$2:$N$2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May'!$C$4:$N$4</c:f>
              <c:numCache>
                <c:formatCode>General</c:formatCode>
                <c:ptCount val="12"/>
                <c:pt idx="0">
                  <c:v>0</c:v>
                </c:pt>
                <c:pt idx="1">
                  <c:v>33105.08</c:v>
                </c:pt>
                <c:pt idx="2">
                  <c:v>341541.82</c:v>
                </c:pt>
                <c:pt idx="3">
                  <c:v>179952.54999999993</c:v>
                </c:pt>
                <c:pt idx="4">
                  <c:v>155760.59000000008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FA-4EBD-87A2-3D3C7E6385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May'!$B$9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May'!$C$8:$N$8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May'!$C$9:$N$9</c:f>
              <c:numCache>
                <c:formatCode>General</c:formatCode>
                <c:ptCount val="12"/>
                <c:pt idx="0">
                  <c:v>99715.416666666672</c:v>
                </c:pt>
                <c:pt idx="1">
                  <c:v>199430.83333333331</c:v>
                </c:pt>
                <c:pt idx="2">
                  <c:v>299146.25</c:v>
                </c:pt>
                <c:pt idx="3">
                  <c:v>398861.66666666669</c:v>
                </c:pt>
                <c:pt idx="4">
                  <c:v>498577.08333333337</c:v>
                </c:pt>
                <c:pt idx="5">
                  <c:v>598292.5</c:v>
                </c:pt>
                <c:pt idx="6">
                  <c:v>698007.91666666663</c:v>
                </c:pt>
                <c:pt idx="7">
                  <c:v>797723.33333333326</c:v>
                </c:pt>
                <c:pt idx="8">
                  <c:v>897438.75</c:v>
                </c:pt>
                <c:pt idx="9">
                  <c:v>997154.16666666663</c:v>
                </c:pt>
                <c:pt idx="10">
                  <c:v>1096869.5833333333</c:v>
                </c:pt>
                <c:pt idx="11">
                  <c:v>1196585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F0-4207-960A-83B6C45D540D}"/>
            </c:ext>
          </c:extLst>
        </c:ser>
        <c:ser>
          <c:idx val="1"/>
          <c:order val="1"/>
          <c:tx>
            <c:strRef>
              <c:f>'BVAG - May'!$B$10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May'!$C$8:$N$8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May'!$C$10:$N$10</c:f>
              <c:numCache>
                <c:formatCode>General</c:formatCode>
                <c:ptCount val="12"/>
                <c:pt idx="0">
                  <c:v>0</c:v>
                </c:pt>
                <c:pt idx="1">
                  <c:v>33105.08</c:v>
                </c:pt>
                <c:pt idx="2">
                  <c:v>374646.9</c:v>
                </c:pt>
                <c:pt idx="3">
                  <c:v>554599.44999999995</c:v>
                </c:pt>
                <c:pt idx="4">
                  <c:v>710360.04</c:v>
                </c:pt>
                <c:pt idx="5">
                  <c:v>710360.04</c:v>
                </c:pt>
                <c:pt idx="6">
                  <c:v>710360.04</c:v>
                </c:pt>
                <c:pt idx="7">
                  <c:v>710360.04</c:v>
                </c:pt>
                <c:pt idx="8">
                  <c:v>710360.04</c:v>
                </c:pt>
                <c:pt idx="9">
                  <c:v>710360.04</c:v>
                </c:pt>
                <c:pt idx="10">
                  <c:v>710360.04</c:v>
                </c:pt>
                <c:pt idx="11">
                  <c:v>710360.04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F0-4207-960A-83B6C45D5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May'!$B$21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May'!$C$19:$N$19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May'!$C$21:$N$21</c:f>
              <c:numCache>
                <c:formatCode>0.00</c:formatCode>
                <c:ptCount val="12"/>
                <c:pt idx="0">
                  <c:v>94586.973333333328</c:v>
                </c:pt>
                <c:pt idx="1">
                  <c:v>94586.973333333328</c:v>
                </c:pt>
                <c:pt idx="2">
                  <c:v>94586.973333333328</c:v>
                </c:pt>
                <c:pt idx="3">
                  <c:v>94586.973333333328</c:v>
                </c:pt>
                <c:pt idx="4">
                  <c:v>94586.973333333328</c:v>
                </c:pt>
                <c:pt idx="5">
                  <c:v>94586.973333333328</c:v>
                </c:pt>
                <c:pt idx="6">
                  <c:v>94586.973333333328</c:v>
                </c:pt>
                <c:pt idx="7">
                  <c:v>94586.973333333328</c:v>
                </c:pt>
                <c:pt idx="8">
                  <c:v>94586.973333333328</c:v>
                </c:pt>
                <c:pt idx="9">
                  <c:v>133753.67333333331</c:v>
                </c:pt>
                <c:pt idx="10">
                  <c:v>94586.973333333328</c:v>
                </c:pt>
                <c:pt idx="11">
                  <c:v>94586.973333333328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2F-456C-877F-C6DC6D235C53}"/>
            </c:ext>
          </c:extLst>
        </c:ser>
        <c:ser>
          <c:idx val="0"/>
          <c:order val="1"/>
          <c:tx>
            <c:strRef>
              <c:f>'BVAG - May'!$B$20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May'!$C$19:$N$19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May'!$C$20:$N$20</c:f>
              <c:numCache>
                <c:formatCode>0.00</c:formatCode>
                <c:ptCount val="12"/>
                <c:pt idx="0">
                  <c:v>106323.49</c:v>
                </c:pt>
                <c:pt idx="1">
                  <c:v>100367.53</c:v>
                </c:pt>
                <c:pt idx="2">
                  <c:v>107090.46999999997</c:v>
                </c:pt>
                <c:pt idx="3">
                  <c:v>83051.540000000037</c:v>
                </c:pt>
                <c:pt idx="4">
                  <c:v>91545.25999999998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2F-456C-877F-C6DC6D235C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May'!$B$27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May'!$C$25:$N$25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May'!$C$27:$N$27</c:f>
              <c:numCache>
                <c:formatCode>0.00</c:formatCode>
                <c:ptCount val="12"/>
                <c:pt idx="0">
                  <c:v>94586.973333333328</c:v>
                </c:pt>
                <c:pt idx="1">
                  <c:v>189173.94666666666</c:v>
                </c:pt>
                <c:pt idx="2">
                  <c:v>283760.92</c:v>
                </c:pt>
                <c:pt idx="3">
                  <c:v>378347.89333333331</c:v>
                </c:pt>
                <c:pt idx="4">
                  <c:v>472934.86666666664</c:v>
                </c:pt>
                <c:pt idx="5">
                  <c:v>567521.84</c:v>
                </c:pt>
                <c:pt idx="6">
                  <c:v>662108.81333333324</c:v>
                </c:pt>
                <c:pt idx="7">
                  <c:v>756695.78666666662</c:v>
                </c:pt>
                <c:pt idx="8">
                  <c:v>851282.76</c:v>
                </c:pt>
                <c:pt idx="9">
                  <c:v>985036.43333333335</c:v>
                </c:pt>
                <c:pt idx="10">
                  <c:v>1079623.4066666667</c:v>
                </c:pt>
                <c:pt idx="11">
                  <c:v>1174210.3800000001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55-4652-A663-03956921C5A1}"/>
            </c:ext>
          </c:extLst>
        </c:ser>
        <c:ser>
          <c:idx val="0"/>
          <c:order val="1"/>
          <c:tx>
            <c:strRef>
              <c:f>'BVAG - May'!$B$26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May'!$C$25:$N$25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May'!$C$26:$N$26</c:f>
              <c:numCache>
                <c:formatCode>General</c:formatCode>
                <c:ptCount val="12"/>
                <c:pt idx="0">
                  <c:v>106323.49</c:v>
                </c:pt>
                <c:pt idx="1">
                  <c:v>206691.02000000002</c:v>
                </c:pt>
                <c:pt idx="2">
                  <c:v>313781.49</c:v>
                </c:pt>
                <c:pt idx="3">
                  <c:v>396833.03</c:v>
                </c:pt>
                <c:pt idx="4">
                  <c:v>488378.29000000004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55-4652-A663-03956921C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May 2022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3524597" y="1298713"/>
            <a:ext cx="5407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May 2021: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$632,401.57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$395,268</a:t>
            </a:r>
          </a:p>
          <a:p>
            <a:pPr marL="342900" indent="-342900">
              <a:buAutoNum type="arabicParenR"/>
            </a:pPr>
            <a:r>
              <a:rPr lang="en-US" sz="1600" dirty="0"/>
              <a:t>~ $8K behind last year’s finances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3639CD-6AD3-488C-A245-3DE50712E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14" y="1058049"/>
            <a:ext cx="2889555" cy="579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May</a:t>
            </a:r>
            <a:r>
              <a:rPr lang="en-US" dirty="0"/>
              <a:t> 2022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405" y="6093061"/>
            <a:ext cx="8206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$710.4K, 79% of total income expected for 2022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$14.6K of “Other Income” is from Wildland Fire support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B8540329-32A6-4574-82D1-7CA7F0E35DAA}"/>
              </a:ext>
            </a:extLst>
          </p:cNvPr>
          <p:cNvGrpSpPr/>
          <p:nvPr/>
        </p:nvGrpSpPr>
        <p:grpSpPr>
          <a:xfrm>
            <a:off x="1501578" y="1074615"/>
            <a:ext cx="5995988" cy="2386957"/>
            <a:chOff x="1501578" y="1074615"/>
            <a:chExt cx="5995988" cy="238695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1757F02-812A-434B-A33B-55990955D7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01578" y="1074615"/>
              <a:ext cx="5995988" cy="1666875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701AB7A-8D75-4492-838A-90A824640B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01578" y="2723384"/>
              <a:ext cx="5995988" cy="738188"/>
            </a:xfrm>
            <a:prstGeom prst="rect">
              <a:avLst/>
            </a:prstGeom>
          </p:spPr>
        </p:pic>
      </p:grp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716696"/>
              </p:ext>
            </p:extLst>
          </p:nvPr>
        </p:nvGraphicFramePr>
        <p:xfrm>
          <a:off x="73818" y="3461572"/>
          <a:ext cx="4299005" cy="239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767455"/>
              </p:ext>
            </p:extLst>
          </p:nvPr>
        </p:nvGraphicFramePr>
        <p:xfrm>
          <a:off x="4282289" y="3479678"/>
          <a:ext cx="4787894" cy="2435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May</a:t>
            </a:r>
            <a:r>
              <a:rPr lang="en-US" dirty="0"/>
              <a:t> 2022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8481" y="5888999"/>
            <a:ext cx="85871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$3K underspent for May 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$15.4K overspent for YTD, an improvement of ~$3K toward target spending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$6.6K of “Other Expenses” were payments for Wildland Fire support (labor &amp; expenses)</a:t>
            </a:r>
          </a:p>
          <a:p>
            <a:pPr marL="285750" indent="-285750">
              <a:buFont typeface="Wingdings" charset="2"/>
              <a:buChar char="Ø"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58B44B6-053C-47F2-B258-C6D90EF7A3D8}"/>
              </a:ext>
            </a:extLst>
          </p:cNvPr>
          <p:cNvGrpSpPr/>
          <p:nvPr/>
        </p:nvGrpSpPr>
        <p:grpSpPr>
          <a:xfrm>
            <a:off x="1447264" y="1074615"/>
            <a:ext cx="5995988" cy="2921547"/>
            <a:chOff x="1447264" y="1074615"/>
            <a:chExt cx="5995988" cy="292154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8FB9419-2626-438E-AFFB-40A03EC04DF4}"/>
                </a:ext>
              </a:extLst>
            </p:cNvPr>
            <p:cNvGrpSpPr/>
            <p:nvPr/>
          </p:nvGrpSpPr>
          <p:grpSpPr>
            <a:xfrm>
              <a:off x="1447264" y="1074615"/>
              <a:ext cx="5995988" cy="2190811"/>
              <a:chOff x="1447264" y="1074615"/>
              <a:chExt cx="5995988" cy="2190811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6D0478AF-14B6-41A1-9940-02B438EDEB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47264" y="1074615"/>
                <a:ext cx="5995988" cy="385763"/>
              </a:xfrm>
              <a:prstGeom prst="rect">
                <a:avLst/>
              </a:prstGeom>
            </p:spPr>
          </p:pic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E5E47661-0A2D-442D-A573-3C7582B4B8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7264" y="1436626"/>
                <a:ext cx="5995988" cy="1828800"/>
              </a:xfrm>
              <a:prstGeom prst="rect">
                <a:avLst/>
              </a:prstGeom>
            </p:spPr>
          </p:pic>
        </p:grp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83339E3-66D5-488D-85FD-A4F46E8FC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47264" y="3253212"/>
              <a:ext cx="5995988" cy="742950"/>
            </a:xfrm>
            <a:prstGeom prst="rect">
              <a:avLst/>
            </a:prstGeom>
          </p:spPr>
        </p:pic>
      </p:grp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439627"/>
              </p:ext>
            </p:extLst>
          </p:nvPr>
        </p:nvGraphicFramePr>
        <p:xfrm>
          <a:off x="2569" y="3939560"/>
          <a:ext cx="4569431" cy="2148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605231"/>
              </p:ext>
            </p:extLst>
          </p:nvPr>
        </p:nvGraphicFramePr>
        <p:xfrm>
          <a:off x="4388958" y="3951774"/>
          <a:ext cx="4752473" cy="213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May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Two straight months where spending was below the 12-month distributed spend rate  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Still expecting spend on new phone system, garage doors, roof repairs and command vehicle payment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Keeping in view: increase our payroll and operating reserve to $190K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Possibly will need to tap Payroll/Operating reserve funds by end of February ‘23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236945</TotalTime>
  <Words>185</Words>
  <Application>Microsoft Office PowerPoint</Application>
  <PresentationFormat>On-screen Show (4:3)</PresentationFormat>
  <Paragraphs>23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May 2022</vt:lpstr>
      <vt:lpstr>NFPD Income – May 2022</vt:lpstr>
      <vt:lpstr>NFPD Expense – May 2022</vt:lpstr>
      <vt:lpstr>NFPD Finance – May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139</cp:revision>
  <dcterms:created xsi:type="dcterms:W3CDTF">2020-08-05T18:00:36Z</dcterms:created>
  <dcterms:modified xsi:type="dcterms:W3CDTF">2022-06-14T13:47:06Z</dcterms:modified>
</cp:coreProperties>
</file>