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3" autoAdjust="0"/>
    <p:restoredTop sz="94694"/>
  </p:normalViewPr>
  <p:slideViewPr>
    <p:cSldViewPr snapToGrid="0" snapToObjects="1">
      <p:cViewPr varScale="1">
        <p:scale>
          <a:sx n="106" d="100"/>
          <a:sy n="106" d="100"/>
        </p:scale>
        <p:origin x="39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twies\Documents\Fire%20Board\Financials\2022\May%202022\May%202022%20Financials%20Worksheet%20(Summary)%20v1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twies\Documents\Fire%20Board\Financials\2022\May%202022\May%202022%20Financials%20Worksheet%20(Summary)%20v1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twies\Documents\Fire%20Board\Financials\2022\May%202022\May%202022%20Financials%20Worksheet%20(Summary)%20v1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twies\Documents\Fire%20Board\Financials\2022\May%202022\May%202022%20Financials%20Worksheet%20(Summary)%20v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Income BVA Monthly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'BVAG - May'!$B$3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May'!$C$2:$N$2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May'!$C$3:$N$3</c:f>
              <c:numCache>
                <c:formatCode>General</c:formatCode>
                <c:ptCount val="12"/>
                <c:pt idx="0">
                  <c:v>99715.416666666672</c:v>
                </c:pt>
                <c:pt idx="1">
                  <c:v>99715.416666666657</c:v>
                </c:pt>
                <c:pt idx="2">
                  <c:v>99715.416666666672</c:v>
                </c:pt>
                <c:pt idx="3">
                  <c:v>99715.416666666672</c:v>
                </c:pt>
                <c:pt idx="4">
                  <c:v>99715.416666666657</c:v>
                </c:pt>
                <c:pt idx="5">
                  <c:v>99715.416666666657</c:v>
                </c:pt>
                <c:pt idx="6">
                  <c:v>99715.416666666672</c:v>
                </c:pt>
                <c:pt idx="7">
                  <c:v>99715.416666666672</c:v>
                </c:pt>
                <c:pt idx="8">
                  <c:v>99715.416666666686</c:v>
                </c:pt>
                <c:pt idx="9">
                  <c:v>99715.416666666672</c:v>
                </c:pt>
                <c:pt idx="10">
                  <c:v>99715.416666666686</c:v>
                </c:pt>
                <c:pt idx="11">
                  <c:v>99715.416666666744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FA-4EBD-87A2-3D3C7E63850A}"/>
            </c:ext>
          </c:extLst>
        </c:ser>
        <c:ser>
          <c:idx val="1"/>
          <c:order val="1"/>
          <c:tx>
            <c:strRef>
              <c:f>'BVAG - May'!$B$4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May'!$C$2:$N$2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May'!$C$4:$N$4</c:f>
              <c:numCache>
                <c:formatCode>General</c:formatCode>
                <c:ptCount val="12"/>
                <c:pt idx="0">
                  <c:v>0</c:v>
                </c:pt>
                <c:pt idx="1">
                  <c:v>33105.08</c:v>
                </c:pt>
                <c:pt idx="2">
                  <c:v>341541.82</c:v>
                </c:pt>
                <c:pt idx="3">
                  <c:v>179952.54999999993</c:v>
                </c:pt>
                <c:pt idx="4">
                  <c:v>155760.59000000008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FA-4EBD-87A2-3D3C7E6385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7283064"/>
        <c:axId val="-2147120808"/>
      </c:barChart>
      <c:catAx>
        <c:axId val="-2147283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20808"/>
        <c:crosses val="autoZero"/>
        <c:auto val="1"/>
        <c:lblAlgn val="ctr"/>
        <c:lblOffset val="100"/>
        <c:noMultiLvlLbl val="0"/>
      </c:catAx>
      <c:valAx>
        <c:axId val="-2147120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283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Income BVA Actual Accrual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'BVAG - May'!$B$9</c:f>
              <c:strCache>
                <c:ptCount val="1"/>
                <c:pt idx="0">
                  <c:v>Budget Accrual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May'!$C$8:$N$8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May'!$C$9:$N$9</c:f>
              <c:numCache>
                <c:formatCode>General</c:formatCode>
                <c:ptCount val="12"/>
                <c:pt idx="0">
                  <c:v>99715.416666666672</c:v>
                </c:pt>
                <c:pt idx="1">
                  <c:v>199430.83333333331</c:v>
                </c:pt>
                <c:pt idx="2">
                  <c:v>299146.25</c:v>
                </c:pt>
                <c:pt idx="3">
                  <c:v>398861.66666666669</c:v>
                </c:pt>
                <c:pt idx="4">
                  <c:v>498577.08333333337</c:v>
                </c:pt>
                <c:pt idx="5">
                  <c:v>598292.5</c:v>
                </c:pt>
                <c:pt idx="6">
                  <c:v>698007.91666666663</c:v>
                </c:pt>
                <c:pt idx="7">
                  <c:v>797723.33333333326</c:v>
                </c:pt>
                <c:pt idx="8">
                  <c:v>897438.75</c:v>
                </c:pt>
                <c:pt idx="9">
                  <c:v>997154.16666666663</c:v>
                </c:pt>
                <c:pt idx="10">
                  <c:v>1096869.5833333333</c:v>
                </c:pt>
                <c:pt idx="11">
                  <c:v>1196585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F0-4207-960A-83B6C45D540D}"/>
            </c:ext>
          </c:extLst>
        </c:ser>
        <c:ser>
          <c:idx val="1"/>
          <c:order val="1"/>
          <c:tx>
            <c:strRef>
              <c:f>'BVAG - May'!$B$10</c:f>
              <c:strCache>
                <c:ptCount val="1"/>
                <c:pt idx="0">
                  <c:v>Actual Accrual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May'!$C$8:$N$8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May'!$C$10:$N$10</c:f>
              <c:numCache>
                <c:formatCode>General</c:formatCode>
                <c:ptCount val="12"/>
                <c:pt idx="0">
                  <c:v>0</c:v>
                </c:pt>
                <c:pt idx="1">
                  <c:v>33105.08</c:v>
                </c:pt>
                <c:pt idx="2">
                  <c:v>374646.9</c:v>
                </c:pt>
                <c:pt idx="3">
                  <c:v>554599.44999999995</c:v>
                </c:pt>
                <c:pt idx="4">
                  <c:v>710360.04</c:v>
                </c:pt>
                <c:pt idx="5">
                  <c:v>710360.04</c:v>
                </c:pt>
                <c:pt idx="6">
                  <c:v>710360.04</c:v>
                </c:pt>
                <c:pt idx="7">
                  <c:v>710360.04</c:v>
                </c:pt>
                <c:pt idx="8">
                  <c:v>710360.04</c:v>
                </c:pt>
                <c:pt idx="9">
                  <c:v>710360.04</c:v>
                </c:pt>
                <c:pt idx="10">
                  <c:v>710360.04</c:v>
                </c:pt>
                <c:pt idx="11">
                  <c:v>710360.04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F0-4207-960A-83B6C45D5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7136696"/>
        <c:axId val="-2147134168"/>
      </c:barChart>
      <c:catAx>
        <c:axId val="-2147136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34168"/>
        <c:crosses val="autoZero"/>
        <c:auto val="1"/>
        <c:lblAlgn val="ctr"/>
        <c:lblOffset val="100"/>
        <c:noMultiLvlLbl val="0"/>
      </c:catAx>
      <c:valAx>
        <c:axId val="-2147134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36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Expenses BVA Monthly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'BVAG - May'!$B$21</c:f>
              <c:strCache>
                <c:ptCount val="1"/>
                <c:pt idx="0">
                  <c:v>Budgeted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May'!$C$19:$N$19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May'!$C$21:$N$21</c:f>
              <c:numCache>
                <c:formatCode>0.00</c:formatCode>
                <c:ptCount val="12"/>
                <c:pt idx="0">
                  <c:v>94586.973333333328</c:v>
                </c:pt>
                <c:pt idx="1">
                  <c:v>94586.973333333328</c:v>
                </c:pt>
                <c:pt idx="2">
                  <c:v>94586.973333333328</c:v>
                </c:pt>
                <c:pt idx="3">
                  <c:v>94586.973333333328</c:v>
                </c:pt>
                <c:pt idx="4">
                  <c:v>94586.973333333328</c:v>
                </c:pt>
                <c:pt idx="5">
                  <c:v>94586.973333333328</c:v>
                </c:pt>
                <c:pt idx="6">
                  <c:v>94586.973333333328</c:v>
                </c:pt>
                <c:pt idx="7">
                  <c:v>94586.973333333328</c:v>
                </c:pt>
                <c:pt idx="8">
                  <c:v>94586.973333333328</c:v>
                </c:pt>
                <c:pt idx="9">
                  <c:v>133753.67333333331</c:v>
                </c:pt>
                <c:pt idx="10">
                  <c:v>94586.973333333328</c:v>
                </c:pt>
                <c:pt idx="11">
                  <c:v>94586.973333333328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2F-456C-877F-C6DC6D235C53}"/>
            </c:ext>
          </c:extLst>
        </c:ser>
        <c:ser>
          <c:idx val="0"/>
          <c:order val="1"/>
          <c:tx>
            <c:strRef>
              <c:f>'BVAG - May'!$B$20</c:f>
              <c:strCache>
                <c:ptCount val="1"/>
                <c:pt idx="0">
                  <c:v>Current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May'!$C$19:$N$19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May'!$C$20:$N$20</c:f>
              <c:numCache>
                <c:formatCode>0.00</c:formatCode>
                <c:ptCount val="12"/>
                <c:pt idx="0">
                  <c:v>106323.49</c:v>
                </c:pt>
                <c:pt idx="1">
                  <c:v>100367.53</c:v>
                </c:pt>
                <c:pt idx="2">
                  <c:v>107090.46999999997</c:v>
                </c:pt>
                <c:pt idx="3">
                  <c:v>83051.540000000037</c:v>
                </c:pt>
                <c:pt idx="4">
                  <c:v>91545.25999999998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2F-456C-877F-C6DC6D235C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4143800"/>
        <c:axId val="2093111576"/>
      </c:barChart>
      <c:catAx>
        <c:axId val="-2144143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3111576"/>
        <c:crosses val="autoZero"/>
        <c:auto val="1"/>
        <c:lblAlgn val="ctr"/>
        <c:lblOffset val="100"/>
        <c:noMultiLvlLbl val="0"/>
      </c:catAx>
      <c:valAx>
        <c:axId val="2093111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4143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Expenses</a:t>
            </a:r>
            <a:r>
              <a:rPr lang="en-US" baseline="0"/>
              <a:t> BVA Monthly Accrual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'BVAG - May'!$B$27</c:f>
              <c:strCache>
                <c:ptCount val="1"/>
                <c:pt idx="0">
                  <c:v>Budget Accrual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May'!$C$25:$N$25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May'!$C$27:$N$27</c:f>
              <c:numCache>
                <c:formatCode>0.00</c:formatCode>
                <c:ptCount val="12"/>
                <c:pt idx="0">
                  <c:v>94586.973333333328</c:v>
                </c:pt>
                <c:pt idx="1">
                  <c:v>189173.94666666666</c:v>
                </c:pt>
                <c:pt idx="2">
                  <c:v>283760.92</c:v>
                </c:pt>
                <c:pt idx="3">
                  <c:v>378347.89333333331</c:v>
                </c:pt>
                <c:pt idx="4">
                  <c:v>472934.86666666664</c:v>
                </c:pt>
                <c:pt idx="5">
                  <c:v>567521.84</c:v>
                </c:pt>
                <c:pt idx="6">
                  <c:v>662108.81333333324</c:v>
                </c:pt>
                <c:pt idx="7">
                  <c:v>756695.78666666662</c:v>
                </c:pt>
                <c:pt idx="8">
                  <c:v>851282.76</c:v>
                </c:pt>
                <c:pt idx="9">
                  <c:v>985036.43333333335</c:v>
                </c:pt>
                <c:pt idx="10">
                  <c:v>1079623.4066666667</c:v>
                </c:pt>
                <c:pt idx="11">
                  <c:v>1174210.3800000001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55-4652-A663-03956921C5A1}"/>
            </c:ext>
          </c:extLst>
        </c:ser>
        <c:ser>
          <c:idx val="0"/>
          <c:order val="1"/>
          <c:tx>
            <c:strRef>
              <c:f>'BVAG - May'!$B$26</c:f>
              <c:strCache>
                <c:ptCount val="1"/>
                <c:pt idx="0">
                  <c:v>Current Accrual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May'!$C$25:$N$25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May'!$C$26:$N$26</c:f>
              <c:numCache>
                <c:formatCode>General</c:formatCode>
                <c:ptCount val="12"/>
                <c:pt idx="0">
                  <c:v>106323.49</c:v>
                </c:pt>
                <c:pt idx="1">
                  <c:v>206691.02000000002</c:v>
                </c:pt>
                <c:pt idx="2">
                  <c:v>313781.49</c:v>
                </c:pt>
                <c:pt idx="3">
                  <c:v>396833.03</c:v>
                </c:pt>
                <c:pt idx="4">
                  <c:v>488378.29000000004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55-4652-A663-03956921C5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28683736"/>
        <c:axId val="-2146531576"/>
      </c:barChart>
      <c:catAx>
        <c:axId val="2128683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6531576"/>
        <c:crosses val="autoZero"/>
        <c:auto val="1"/>
        <c:lblAlgn val="ctr"/>
        <c:lblOffset val="100"/>
        <c:noMultiLvlLbl val="0"/>
      </c:catAx>
      <c:valAx>
        <c:axId val="-2146531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8683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17FA8-390D-6747-8CE0-56D92DAE5960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1F1DA-9A7F-BD43-ADBB-AB65DA016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10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61F1DA-9A7F-BD43-ADBB-AB65DA0167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52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5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4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9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4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0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35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3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0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6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7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9052"/>
            <a:ext cx="8229600" cy="61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2308"/>
            <a:ext cx="8229600" cy="4953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8DA2C-B2C3-3349-AA9F-8CF2E1B95882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creen Shot 2020-04-14 at 8.15.19 PM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31" y="78154"/>
            <a:ext cx="2196123" cy="416108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68031" y="78154"/>
            <a:ext cx="8839200" cy="996461"/>
          </a:xfrm>
          <a:prstGeom prst="rect">
            <a:avLst/>
          </a:prstGeom>
          <a:noFill/>
          <a:ln>
            <a:solidFill>
              <a:schemeClr val="tx2"/>
            </a:solidFill>
          </a:ln>
          <a:effectLst>
            <a:outerShdw blurRad="40000"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2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NFPD Balance Sheet –  May 2022</a:t>
            </a:r>
          </a:p>
        </p:txBody>
      </p:sp>
      <p:sp>
        <p:nvSpPr>
          <p:cNvPr id="3" name="Rectangle 2"/>
          <p:cNvSpPr/>
          <p:nvPr/>
        </p:nvSpPr>
        <p:spPr>
          <a:xfrm>
            <a:off x="2676796" y="3244334"/>
            <a:ext cx="1846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D8080A-5502-4186-A452-3E4C01BA3B70}"/>
              </a:ext>
            </a:extLst>
          </p:cNvPr>
          <p:cNvSpPr txBox="1"/>
          <p:nvPr/>
        </p:nvSpPr>
        <p:spPr>
          <a:xfrm>
            <a:off x="3524597" y="1298713"/>
            <a:ext cx="5407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Items of note:</a:t>
            </a:r>
          </a:p>
          <a:p>
            <a:pPr marL="342900" indent="-342900">
              <a:buAutoNum type="arabicParenR"/>
            </a:pPr>
            <a:r>
              <a:rPr lang="en-US" sz="1600" dirty="0"/>
              <a:t>Last year in May 2021: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/>
              <a:t>Total funds = $632,401.57</a:t>
            </a:r>
          </a:p>
          <a:p>
            <a:pPr marL="800100" lvl="1" indent="-342900">
              <a:buAutoNum type="alphaLcParenR"/>
            </a:pPr>
            <a:r>
              <a:rPr lang="en-US" sz="1600" dirty="0"/>
              <a:t>Total unreserved funds = $395,268</a:t>
            </a:r>
          </a:p>
          <a:p>
            <a:pPr marL="342900" indent="-342900">
              <a:buAutoNum type="arabicParenR"/>
            </a:pPr>
            <a:r>
              <a:rPr lang="en-US" sz="1600" dirty="0"/>
              <a:t>~ $8K behind last year’s finances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3639CD-6AD3-488C-A245-3DE50712EB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114" y="1058049"/>
            <a:ext cx="2889555" cy="5796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79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Income – </a:t>
            </a:r>
            <a:r>
              <a:rPr lang="en-US" sz="4400" dirty="0"/>
              <a:t>May</a:t>
            </a:r>
            <a:r>
              <a:rPr lang="en-US" dirty="0"/>
              <a:t> 2022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8405" y="6093061"/>
            <a:ext cx="8206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To date received $710.4K, 79% of total income expected for 2022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$14.6K of “Other Income” is from Wildland Fire support</a:t>
            </a:r>
          </a:p>
        </p:txBody>
      </p:sp>
      <p:pic>
        <p:nvPicPr>
          <p:cNvPr id="3074" name="FILTER" hidden="1">
            <a:extLst>
              <a:ext uri="{FF2B5EF4-FFF2-40B4-BE49-F238E27FC236}">
                <a16:creationId xmlns:a16="http://schemas.microsoft.com/office/drawing/2014/main" id="{BFC12365-A7A2-4555-8334-A59637DC95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B8540329-32A6-4574-82D1-7CA7F0E35DAA}"/>
              </a:ext>
            </a:extLst>
          </p:cNvPr>
          <p:cNvGrpSpPr/>
          <p:nvPr/>
        </p:nvGrpSpPr>
        <p:grpSpPr>
          <a:xfrm>
            <a:off x="1501578" y="1074615"/>
            <a:ext cx="5995988" cy="2386957"/>
            <a:chOff x="1501578" y="1074615"/>
            <a:chExt cx="5995988" cy="2386957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F1757F02-812A-434B-A33B-55990955D7C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01578" y="1074615"/>
              <a:ext cx="5995988" cy="1666875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C701AB7A-8D75-4492-838A-90A824640B6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501578" y="2723384"/>
              <a:ext cx="5995988" cy="738188"/>
            </a:xfrm>
            <a:prstGeom prst="rect">
              <a:avLst/>
            </a:prstGeom>
          </p:spPr>
        </p:pic>
      </p:grp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3E0EDAD7-27F1-6543-B32F-2210AA7BF9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9716696"/>
              </p:ext>
            </p:extLst>
          </p:nvPr>
        </p:nvGraphicFramePr>
        <p:xfrm>
          <a:off x="73818" y="3461572"/>
          <a:ext cx="4299005" cy="2399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EC391E14-3677-414A-B768-4E4FBB7225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1767455"/>
              </p:ext>
            </p:extLst>
          </p:nvPr>
        </p:nvGraphicFramePr>
        <p:xfrm>
          <a:off x="4282289" y="3479678"/>
          <a:ext cx="4787894" cy="2435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343781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Expense – </a:t>
            </a:r>
            <a:r>
              <a:rPr lang="en-US" sz="4400" dirty="0"/>
              <a:t>May</a:t>
            </a:r>
            <a:r>
              <a:rPr lang="en-US" dirty="0"/>
              <a:t> 2022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8481" y="5888999"/>
            <a:ext cx="85871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$3K underspent for May 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$15.4K overspent for YTD, an improvement of ~$3K toward target spending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$6.6K of “Other Expenses” were payments for Wildland Fire support (labor &amp; expenses)</a:t>
            </a:r>
          </a:p>
          <a:p>
            <a:pPr marL="285750" indent="-285750">
              <a:buFont typeface="Wingdings" charset="2"/>
              <a:buChar char="Ø"/>
            </a:pP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58B44B6-053C-47F2-B258-C6D90EF7A3D8}"/>
              </a:ext>
            </a:extLst>
          </p:cNvPr>
          <p:cNvGrpSpPr/>
          <p:nvPr/>
        </p:nvGrpSpPr>
        <p:grpSpPr>
          <a:xfrm>
            <a:off x="1447264" y="1074615"/>
            <a:ext cx="5995988" cy="2921547"/>
            <a:chOff x="1447264" y="1074615"/>
            <a:chExt cx="5995988" cy="2921547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08FB9419-2626-438E-AFFB-40A03EC04DF4}"/>
                </a:ext>
              </a:extLst>
            </p:cNvPr>
            <p:cNvGrpSpPr/>
            <p:nvPr/>
          </p:nvGrpSpPr>
          <p:grpSpPr>
            <a:xfrm>
              <a:off x="1447264" y="1074615"/>
              <a:ext cx="5995988" cy="2190811"/>
              <a:chOff x="1447264" y="1074615"/>
              <a:chExt cx="5995988" cy="2190811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6D0478AF-14B6-41A1-9940-02B438EDEB1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47264" y="1074615"/>
                <a:ext cx="5995988" cy="385763"/>
              </a:xfrm>
              <a:prstGeom prst="rect">
                <a:avLst/>
              </a:prstGeom>
            </p:spPr>
          </p:pic>
          <p:pic>
            <p:nvPicPr>
              <p:cNvPr id="4" name="Picture 3">
                <a:extLst>
                  <a:ext uri="{FF2B5EF4-FFF2-40B4-BE49-F238E27FC236}">
                    <a16:creationId xmlns:a16="http://schemas.microsoft.com/office/drawing/2014/main" id="{E5E47661-0A2D-442D-A573-3C7582B4B8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47264" y="1436626"/>
                <a:ext cx="5995988" cy="1828800"/>
              </a:xfrm>
              <a:prstGeom prst="rect">
                <a:avLst/>
              </a:prstGeom>
            </p:spPr>
          </p:pic>
        </p:grp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83339E3-66D5-488D-85FD-A4F46E8FC5A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47264" y="3253212"/>
              <a:ext cx="5995988" cy="742950"/>
            </a:xfrm>
            <a:prstGeom prst="rect">
              <a:avLst/>
            </a:prstGeom>
          </p:spPr>
        </p:pic>
      </p:grp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A4D186BD-3780-8549-9E55-9C8ECDD77E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0439627"/>
              </p:ext>
            </p:extLst>
          </p:nvPr>
        </p:nvGraphicFramePr>
        <p:xfrm>
          <a:off x="2569" y="3939560"/>
          <a:ext cx="4569431" cy="2148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2FFB2445-5737-3442-A2D2-323EFABCE1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5605231"/>
              </p:ext>
            </p:extLst>
          </p:nvPr>
        </p:nvGraphicFramePr>
        <p:xfrm>
          <a:off x="4388958" y="3951774"/>
          <a:ext cx="4752473" cy="2136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32327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Finance – </a:t>
            </a:r>
            <a:r>
              <a:rPr lang="en-US" sz="4400" dirty="0"/>
              <a:t>May</a:t>
            </a:r>
            <a:r>
              <a:rPr lang="en-US" dirty="0"/>
              <a:t> Summary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8265" y="1280777"/>
            <a:ext cx="87333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Two straight months where spending was below the 12-month distributed spend rate  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Still expecting spend on new phone system, garage doors, roof repairs and command vehicle payment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Keeping in view: increase our payroll and operating reserve to $190K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Possibly will need to tap Payroll/Operating reserve funds by end of February ‘23</a:t>
            </a:r>
          </a:p>
        </p:txBody>
      </p:sp>
    </p:spTree>
    <p:extLst>
      <p:ext uri="{BB962C8B-B14F-4D97-AF65-F5344CB8AC3E}">
        <p14:creationId xmlns:p14="http://schemas.microsoft.com/office/powerpoint/2010/main" val="2887393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236945</TotalTime>
  <Words>185</Words>
  <Application>Microsoft Office PowerPoint</Application>
  <PresentationFormat>On-screen Show (4:3)</PresentationFormat>
  <Paragraphs>23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NFPD Balance Sheet –  May 2022</vt:lpstr>
      <vt:lpstr>NFPD Income – May 2022</vt:lpstr>
      <vt:lpstr>NFPD Expense – May 2022</vt:lpstr>
      <vt:lpstr>NFPD Finance – May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Wieseler</dc:creator>
  <cp:lastModifiedBy>Todd Wieseler</cp:lastModifiedBy>
  <cp:revision>139</cp:revision>
  <dcterms:created xsi:type="dcterms:W3CDTF">2020-08-05T18:00:36Z</dcterms:created>
  <dcterms:modified xsi:type="dcterms:W3CDTF">2022-06-14T13:47:06Z</dcterms:modified>
</cp:coreProperties>
</file>