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94"/>
  </p:normalViewPr>
  <p:slideViewPr>
    <p:cSldViewPr snapToGrid="0" snapToObjects="1">
      <p:cViewPr varScale="1">
        <p:scale>
          <a:sx n="116" d="100"/>
          <a:sy n="116" d="100"/>
        </p:scale>
        <p:origin x="153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wies\Documents\Fire%20Board\Financials\2021\July%202021\July%202021%20Financials%20Worksheet%20(Summary)%20v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July'!$B$3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July'!$C$2:$N$2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July'!$C$3:$N$3</c:f>
              <c:numCache>
                <c:formatCode>General</c:formatCode>
                <c:ptCount val="12"/>
                <c:pt idx="0">
                  <c:v>81951.416666666672</c:v>
                </c:pt>
                <c:pt idx="1">
                  <c:v>81951.416666666672</c:v>
                </c:pt>
                <c:pt idx="2">
                  <c:v>81951.416666666657</c:v>
                </c:pt>
                <c:pt idx="3">
                  <c:v>81951.416666666672</c:v>
                </c:pt>
                <c:pt idx="4">
                  <c:v>81951.416666666657</c:v>
                </c:pt>
                <c:pt idx="5">
                  <c:v>81951.416666666657</c:v>
                </c:pt>
                <c:pt idx="6">
                  <c:v>81951.416666666672</c:v>
                </c:pt>
                <c:pt idx="7">
                  <c:v>81951.416666666672</c:v>
                </c:pt>
                <c:pt idx="8">
                  <c:v>81951.416666666686</c:v>
                </c:pt>
                <c:pt idx="9">
                  <c:v>81951.416666666672</c:v>
                </c:pt>
                <c:pt idx="10">
                  <c:v>81951.416666666686</c:v>
                </c:pt>
                <c:pt idx="11">
                  <c:v>81951.416666666744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49-4B8E-AA15-7BE00CFDF1AC}"/>
            </c:ext>
          </c:extLst>
        </c:ser>
        <c:ser>
          <c:idx val="1"/>
          <c:order val="1"/>
          <c:tx>
            <c:strRef>
              <c:f>'BVAG - July'!$B$4</c:f>
              <c:strCache>
                <c:ptCount val="1"/>
                <c:pt idx="0">
                  <c:v>Actual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July'!$C$2:$N$2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July'!$C$4:$N$4</c:f>
              <c:numCache>
                <c:formatCode>General</c:formatCode>
                <c:ptCount val="12"/>
                <c:pt idx="0">
                  <c:v>0</c:v>
                </c:pt>
                <c:pt idx="1">
                  <c:v>25854.55</c:v>
                </c:pt>
                <c:pt idx="2">
                  <c:v>253752.27000000002</c:v>
                </c:pt>
                <c:pt idx="3">
                  <c:v>94088.770000000019</c:v>
                </c:pt>
                <c:pt idx="4">
                  <c:v>259504.99999999994</c:v>
                </c:pt>
                <c:pt idx="5">
                  <c:v>94226.859999999986</c:v>
                </c:pt>
                <c:pt idx="6">
                  <c:v>176643.57000000007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49-4B8E-AA15-7BE00CFDF1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283064"/>
        <c:axId val="-2147120808"/>
      </c:barChart>
      <c:catAx>
        <c:axId val="-2147283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20808"/>
        <c:crosses val="autoZero"/>
        <c:auto val="1"/>
        <c:lblAlgn val="ctr"/>
        <c:lblOffset val="100"/>
        <c:noMultiLvlLbl val="0"/>
      </c:catAx>
      <c:valAx>
        <c:axId val="-2147120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283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Actual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July'!$B$9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July'!$C$8:$N$8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July'!$C$9:$N$9</c:f>
              <c:numCache>
                <c:formatCode>General</c:formatCode>
                <c:ptCount val="12"/>
                <c:pt idx="0">
                  <c:v>81951.416666666672</c:v>
                </c:pt>
                <c:pt idx="1">
                  <c:v>163902.83333333334</c:v>
                </c:pt>
                <c:pt idx="2">
                  <c:v>245854.25</c:v>
                </c:pt>
                <c:pt idx="3">
                  <c:v>327805.66666666669</c:v>
                </c:pt>
                <c:pt idx="4">
                  <c:v>409757.08333333337</c:v>
                </c:pt>
                <c:pt idx="5">
                  <c:v>491708.5</c:v>
                </c:pt>
                <c:pt idx="6">
                  <c:v>573659.91666666663</c:v>
                </c:pt>
                <c:pt idx="7">
                  <c:v>655611.33333333326</c:v>
                </c:pt>
                <c:pt idx="8">
                  <c:v>737562.75</c:v>
                </c:pt>
                <c:pt idx="9">
                  <c:v>819514.16666666663</c:v>
                </c:pt>
                <c:pt idx="10">
                  <c:v>901465.58333333326</c:v>
                </c:pt>
                <c:pt idx="11">
                  <c:v>983417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7A-4BC1-A8DF-6A0B97255777}"/>
            </c:ext>
          </c:extLst>
        </c:ser>
        <c:ser>
          <c:idx val="1"/>
          <c:order val="1"/>
          <c:tx>
            <c:strRef>
              <c:f>'BVAG - July'!$B$10</c:f>
              <c:strCache>
                <c:ptCount val="1"/>
                <c:pt idx="0">
                  <c:v>Actual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July'!$C$8:$N$8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July'!$C$10:$N$10</c:f>
              <c:numCache>
                <c:formatCode>General</c:formatCode>
                <c:ptCount val="12"/>
                <c:pt idx="0">
                  <c:v>0</c:v>
                </c:pt>
                <c:pt idx="1">
                  <c:v>25854.55</c:v>
                </c:pt>
                <c:pt idx="2">
                  <c:v>279606.82</c:v>
                </c:pt>
                <c:pt idx="3">
                  <c:v>373695.59</c:v>
                </c:pt>
                <c:pt idx="4">
                  <c:v>633200.59</c:v>
                </c:pt>
                <c:pt idx="5">
                  <c:v>727427.45</c:v>
                </c:pt>
                <c:pt idx="6">
                  <c:v>904071.02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7A-4BC1-A8DF-6A0B972557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136696"/>
        <c:axId val="-2147134168"/>
      </c:barChart>
      <c:catAx>
        <c:axId val="-2147136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4168"/>
        <c:crosses val="autoZero"/>
        <c:auto val="1"/>
        <c:lblAlgn val="ctr"/>
        <c:lblOffset val="100"/>
        <c:noMultiLvlLbl val="0"/>
      </c:catAx>
      <c:valAx>
        <c:axId val="-2147134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6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July'!$B$21</c:f>
              <c:strCache>
                <c:ptCount val="1"/>
                <c:pt idx="0">
                  <c:v>Budgeted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July'!$C$19:$N$19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July'!$C$21:$N$21</c:f>
              <c:numCache>
                <c:formatCode>0.00</c:formatCode>
                <c:ptCount val="12"/>
                <c:pt idx="0">
                  <c:v>80643.136666666687</c:v>
                </c:pt>
                <c:pt idx="1">
                  <c:v>80643.136666666687</c:v>
                </c:pt>
                <c:pt idx="2">
                  <c:v>80643.136666666687</c:v>
                </c:pt>
                <c:pt idx="3">
                  <c:v>80643.136666666687</c:v>
                </c:pt>
                <c:pt idx="4">
                  <c:v>80643.136666666687</c:v>
                </c:pt>
                <c:pt idx="5">
                  <c:v>80643.136666666687</c:v>
                </c:pt>
                <c:pt idx="6">
                  <c:v>80643.136666666687</c:v>
                </c:pt>
                <c:pt idx="7">
                  <c:v>80643.136666666687</c:v>
                </c:pt>
                <c:pt idx="8">
                  <c:v>80643.136666666687</c:v>
                </c:pt>
                <c:pt idx="9">
                  <c:v>80643.136666666687</c:v>
                </c:pt>
                <c:pt idx="10">
                  <c:v>80643.136666666687</c:v>
                </c:pt>
                <c:pt idx="11">
                  <c:v>80643.136666666687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3A-472A-A9DA-78567925EC4C}"/>
            </c:ext>
          </c:extLst>
        </c:ser>
        <c:ser>
          <c:idx val="0"/>
          <c:order val="1"/>
          <c:tx>
            <c:strRef>
              <c:f>'BVAG - July'!$B$20</c:f>
              <c:strCache>
                <c:ptCount val="1"/>
                <c:pt idx="0">
                  <c:v>Current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July'!$C$19:$N$19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July'!$C$20:$N$20</c:f>
              <c:numCache>
                <c:formatCode>0.00</c:formatCode>
                <c:ptCount val="12"/>
                <c:pt idx="0">
                  <c:v>56695.289999999994</c:v>
                </c:pt>
                <c:pt idx="1">
                  <c:v>74129.640000000014</c:v>
                </c:pt>
                <c:pt idx="2">
                  <c:v>80152.87</c:v>
                </c:pt>
                <c:pt idx="3">
                  <c:v>81232.14</c:v>
                </c:pt>
                <c:pt idx="4">
                  <c:v>60375.090000000004</c:v>
                </c:pt>
                <c:pt idx="5">
                  <c:v>60769.440000000039</c:v>
                </c:pt>
                <c:pt idx="6">
                  <c:v>55789.19000000001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3A-472A-A9DA-78567925EC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4143800"/>
        <c:axId val="2093111576"/>
      </c:barChart>
      <c:catAx>
        <c:axId val="-2144143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3111576"/>
        <c:crosses val="autoZero"/>
        <c:auto val="1"/>
        <c:lblAlgn val="ctr"/>
        <c:lblOffset val="100"/>
        <c:noMultiLvlLbl val="0"/>
      </c:catAx>
      <c:valAx>
        <c:axId val="209311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4143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</a:t>
            </a:r>
            <a:r>
              <a:rPr lang="en-US" baseline="0"/>
              <a:t> BVA Monthly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July'!$B$27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July'!$C$25:$N$25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July'!$C$27:$N$27</c:f>
              <c:numCache>
                <c:formatCode>0.00</c:formatCode>
                <c:ptCount val="12"/>
                <c:pt idx="0">
                  <c:v>80643.136666666687</c:v>
                </c:pt>
                <c:pt idx="1">
                  <c:v>161286.27333333337</c:v>
                </c:pt>
                <c:pt idx="2">
                  <c:v>241929.41000000006</c:v>
                </c:pt>
                <c:pt idx="3">
                  <c:v>322572.54666666675</c:v>
                </c:pt>
                <c:pt idx="4">
                  <c:v>403215.68333333347</c:v>
                </c:pt>
                <c:pt idx="5">
                  <c:v>483858.82000000018</c:v>
                </c:pt>
                <c:pt idx="6">
                  <c:v>564501.9566666669</c:v>
                </c:pt>
                <c:pt idx="7">
                  <c:v>645145.09333333361</c:v>
                </c:pt>
                <c:pt idx="8">
                  <c:v>725788.23000000033</c:v>
                </c:pt>
                <c:pt idx="9">
                  <c:v>806431.36666666705</c:v>
                </c:pt>
                <c:pt idx="10">
                  <c:v>887074.50333333376</c:v>
                </c:pt>
                <c:pt idx="11">
                  <c:v>967717.64000000048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EF-4068-B7DF-4B3311DB7EA4}"/>
            </c:ext>
          </c:extLst>
        </c:ser>
        <c:ser>
          <c:idx val="0"/>
          <c:order val="1"/>
          <c:tx>
            <c:strRef>
              <c:f>'BVAG - July'!$B$26</c:f>
              <c:strCache>
                <c:ptCount val="1"/>
                <c:pt idx="0">
                  <c:v>Current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July'!$C$25:$N$25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July'!$C$26:$N$26</c:f>
              <c:numCache>
                <c:formatCode>General</c:formatCode>
                <c:ptCount val="12"/>
                <c:pt idx="0">
                  <c:v>56695.289999999994</c:v>
                </c:pt>
                <c:pt idx="1">
                  <c:v>130824.93000000001</c:v>
                </c:pt>
                <c:pt idx="2">
                  <c:v>210977.8</c:v>
                </c:pt>
                <c:pt idx="3">
                  <c:v>292209.94</c:v>
                </c:pt>
                <c:pt idx="4">
                  <c:v>352585.03</c:v>
                </c:pt>
                <c:pt idx="5">
                  <c:v>413354.47000000009</c:v>
                </c:pt>
                <c:pt idx="6">
                  <c:v>469143.66000000009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EF-4068-B7DF-4B3311DB7E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28683736"/>
        <c:axId val="-2146531576"/>
      </c:barChart>
      <c:catAx>
        <c:axId val="2128683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6531576"/>
        <c:crosses val="autoZero"/>
        <c:auto val="1"/>
        <c:lblAlgn val="ctr"/>
        <c:lblOffset val="100"/>
        <c:noMultiLvlLbl val="0"/>
      </c:catAx>
      <c:valAx>
        <c:axId val="-214653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8683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17FA8-390D-6747-8CE0-56D92DAE5960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1F1DA-9A7F-BD43-ADBB-AB65DA016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10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61F1DA-9A7F-BD43-ADBB-AB65DA0167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652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5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5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4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9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41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0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35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43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0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6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7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9052"/>
            <a:ext cx="8229600" cy="61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72308"/>
            <a:ext cx="8229600" cy="4953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8DA2C-B2C3-3349-AA9F-8CF2E1B95882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creen Shot 2020-04-14 at 8.15.19 PM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31" y="78154"/>
            <a:ext cx="2196123" cy="416108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68031" y="78154"/>
            <a:ext cx="8839200" cy="996461"/>
          </a:xfrm>
          <a:prstGeom prst="rect">
            <a:avLst/>
          </a:prstGeom>
          <a:noFill/>
          <a:ln>
            <a:solidFill>
              <a:schemeClr val="tx2"/>
            </a:solidFill>
          </a:ln>
          <a:effectLst>
            <a:outerShdw blurRad="40000"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2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NFPD Balance Sheet –  July 2021</a:t>
            </a:r>
          </a:p>
        </p:txBody>
      </p:sp>
      <p:sp>
        <p:nvSpPr>
          <p:cNvPr id="3" name="Rectangle 2"/>
          <p:cNvSpPr/>
          <p:nvPr/>
        </p:nvSpPr>
        <p:spPr>
          <a:xfrm>
            <a:off x="2676796" y="3244334"/>
            <a:ext cx="184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D8080A-5502-4186-A452-3E4C01BA3B70}"/>
              </a:ext>
            </a:extLst>
          </p:cNvPr>
          <p:cNvSpPr txBox="1"/>
          <p:nvPr/>
        </p:nvSpPr>
        <p:spPr>
          <a:xfrm>
            <a:off x="3879791" y="1298713"/>
            <a:ext cx="48070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Follow-up Items from June Board Mtg</a:t>
            </a:r>
          </a:p>
          <a:p>
            <a:pPr marL="342900" indent="-342900">
              <a:buAutoNum type="arabicParenR"/>
            </a:pPr>
            <a:r>
              <a:rPr lang="en-US" sz="1600" dirty="0"/>
              <a:t>Carryover: Grant Match Reserve will be adjusted after reimbursement from State is received for </a:t>
            </a:r>
            <a:r>
              <a:rPr lang="en-US" sz="1600" dirty="0" err="1"/>
              <a:t>Lifepaks</a:t>
            </a:r>
            <a:r>
              <a:rPr lang="en-US" sz="1600" dirty="0"/>
              <a:t> =&gt; </a:t>
            </a:r>
            <a:r>
              <a:rPr lang="en-US" sz="1600" dirty="0">
                <a:solidFill>
                  <a:srgbClr val="FF0000"/>
                </a:solidFill>
              </a:rPr>
              <a:t>Payment received from the State for EMS grant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6964A9-AD4E-4F4F-9574-1F30EEF1F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734" y="1074615"/>
            <a:ext cx="3022968" cy="5694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796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Income – July 2021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7462" y="6214282"/>
            <a:ext cx="3763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To date received 92% of total expected 2021 income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F1315AC-61CC-410A-A2C2-143F268F818F}"/>
              </a:ext>
            </a:extLst>
          </p:cNvPr>
          <p:cNvSpPr txBox="1"/>
          <p:nvPr/>
        </p:nvSpPr>
        <p:spPr>
          <a:xfrm>
            <a:off x="4544678" y="6214282"/>
            <a:ext cx="43950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~$330K ahead of evenly allocated income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From Aug-Dec received $72K of income</a:t>
            </a:r>
          </a:p>
        </p:txBody>
      </p:sp>
      <p:pic>
        <p:nvPicPr>
          <p:cNvPr id="3074" name="FILTER" hidden="1">
            <a:extLst>
              <a:ext uri="{FF2B5EF4-FFF2-40B4-BE49-F238E27FC236}">
                <a16:creationId xmlns:a16="http://schemas.microsoft.com/office/drawing/2014/main" id="{BFC12365-A7A2-4555-8334-A59637DC95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14576F43-B5E5-476E-B781-58CB246A0112}"/>
              </a:ext>
            </a:extLst>
          </p:cNvPr>
          <p:cNvGrpSpPr/>
          <p:nvPr/>
        </p:nvGrpSpPr>
        <p:grpSpPr>
          <a:xfrm>
            <a:off x="1123677" y="1074615"/>
            <a:ext cx="6594389" cy="2626327"/>
            <a:chOff x="1345342" y="1200150"/>
            <a:chExt cx="6057900" cy="222327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ECD2DED-0140-436F-95BA-154AC7602A1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345342" y="1200150"/>
              <a:ext cx="6057900" cy="148590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ED66B375-8F99-458B-9BC1-561B08109DD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345342" y="2685232"/>
              <a:ext cx="6057900" cy="738188"/>
            </a:xfrm>
            <a:prstGeom prst="rect">
              <a:avLst/>
            </a:prstGeom>
          </p:spPr>
        </p:pic>
      </p:grp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3E0EDAD7-27F1-6543-B32F-2210AA7BF9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8187086"/>
              </p:ext>
            </p:extLst>
          </p:nvPr>
        </p:nvGraphicFramePr>
        <p:xfrm>
          <a:off x="103539" y="3793911"/>
          <a:ext cx="4468461" cy="2450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EC391E14-3677-414A-B768-4E4FBB7225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7391431"/>
              </p:ext>
            </p:extLst>
          </p:nvPr>
        </p:nvGraphicFramePr>
        <p:xfrm>
          <a:off x="4420873" y="3798365"/>
          <a:ext cx="4570728" cy="2450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343781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Expense – July 2021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1" y="6128026"/>
            <a:ext cx="8587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$24.8K under spent for July vs budget evenly allocated prediction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Approximately $95.4K underspent for 2021 through July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7BDBEED-28D3-4911-8C36-01E147BF97C9}"/>
              </a:ext>
            </a:extLst>
          </p:cNvPr>
          <p:cNvGrpSpPr/>
          <p:nvPr/>
        </p:nvGrpSpPr>
        <p:grpSpPr>
          <a:xfrm>
            <a:off x="1452438" y="1114772"/>
            <a:ext cx="6057900" cy="2767297"/>
            <a:chOff x="1209417" y="1172438"/>
            <a:chExt cx="6057900" cy="2767297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3B7E54EC-B773-4020-AE34-C374ABA7B8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09417" y="1172438"/>
              <a:ext cx="6057900" cy="385763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04E83D0E-B426-47D2-92D2-233C17A7F9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09417" y="1554082"/>
              <a:ext cx="6057900" cy="164782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2FCE1EE5-F3EA-43D1-82E4-96EB6DBBA8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09417" y="3196785"/>
              <a:ext cx="6057900" cy="742950"/>
            </a:xfrm>
            <a:prstGeom prst="rect">
              <a:avLst/>
            </a:prstGeom>
          </p:spPr>
        </p:pic>
      </p:grp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A4D186BD-3780-8549-9E55-9C8ECDD77E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7385168"/>
              </p:ext>
            </p:extLst>
          </p:nvPr>
        </p:nvGraphicFramePr>
        <p:xfrm>
          <a:off x="99621" y="3888260"/>
          <a:ext cx="4299385" cy="213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2FFB2445-5737-3442-A2D2-323EFABCE1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6213277"/>
              </p:ext>
            </p:extLst>
          </p:nvPr>
        </p:nvGraphicFramePr>
        <p:xfrm>
          <a:off x="4317434" y="3882069"/>
          <a:ext cx="4447625" cy="2244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32327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Finance – July Summary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8265" y="1280777"/>
            <a:ext cx="873336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Remaining budgeted spend through 2021 is ~$403K with total unreserved funds of $582K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Note that the retained earnings that were reported as $149,299 based on 2020 audit likely makes up most of $179K of apparent surplus shown above, with our monthly underspend contributing the remaining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Suggest increasing capital reserve with 2021 year end surplus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No major adjustments needed at this time</a:t>
            </a:r>
          </a:p>
        </p:txBody>
      </p:sp>
    </p:spTree>
    <p:extLst>
      <p:ext uri="{BB962C8B-B14F-4D97-AF65-F5344CB8AC3E}">
        <p14:creationId xmlns:p14="http://schemas.microsoft.com/office/powerpoint/2010/main" val="2887393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59191</TotalTime>
  <Words>176</Words>
  <Application>Microsoft Office PowerPoint</Application>
  <PresentationFormat>On-screen Show (4:3)</PresentationFormat>
  <Paragraphs>20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NFPD Balance Sheet –  July 2021</vt:lpstr>
      <vt:lpstr>NFPD Income – July 2021</vt:lpstr>
      <vt:lpstr>NFPD Expense – July 2021</vt:lpstr>
      <vt:lpstr>NFPD Finance – July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Wieseler</dc:creator>
  <cp:lastModifiedBy>Todd Wieseler</cp:lastModifiedBy>
  <cp:revision>91</cp:revision>
  <dcterms:created xsi:type="dcterms:W3CDTF">2020-08-05T18:00:36Z</dcterms:created>
  <dcterms:modified xsi:type="dcterms:W3CDTF">2021-08-14T22:05:07Z</dcterms:modified>
</cp:coreProperties>
</file>