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4694"/>
  </p:normalViewPr>
  <p:slideViewPr>
    <p:cSldViewPr snapToGrid="0" snapToObjects="1">
      <p:cViewPr varScale="1">
        <p:scale>
          <a:sx n="119" d="100"/>
          <a:sy n="119" d="100"/>
        </p:scale>
        <p:origin x="6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3\October%202023\October%202023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3\October%202023\October%202023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3\October%202023\October%202023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3\October%202023\October%202023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October'!$B$3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October'!$C$2:$N$2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October'!$C$3:$N$3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107179.94088416667</c:v>
                </c:pt>
                <c:pt idx="2">
                  <c:v>107179.94088416667</c:v>
                </c:pt>
                <c:pt idx="3">
                  <c:v>107179.94088416667</c:v>
                </c:pt>
                <c:pt idx="4">
                  <c:v>107179.94088416666</c:v>
                </c:pt>
                <c:pt idx="5">
                  <c:v>107179.94088416666</c:v>
                </c:pt>
                <c:pt idx="6">
                  <c:v>107179.94088416667</c:v>
                </c:pt>
                <c:pt idx="7">
                  <c:v>107179.94088416667</c:v>
                </c:pt>
                <c:pt idx="8">
                  <c:v>107179.94088416669</c:v>
                </c:pt>
                <c:pt idx="9">
                  <c:v>107179.9408841667</c:v>
                </c:pt>
                <c:pt idx="10">
                  <c:v>107179.94088416675</c:v>
                </c:pt>
                <c:pt idx="11">
                  <c:v>107179.94088416686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9-4582-BBEB-02C8784E406B}"/>
            </c:ext>
          </c:extLst>
        </c:ser>
        <c:ser>
          <c:idx val="1"/>
          <c:order val="1"/>
          <c:tx>
            <c:strRef>
              <c:f>'BVAG - October'!$B$4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October'!$C$2:$N$2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October'!$C$4:$N$4</c:f>
              <c:numCache>
                <c:formatCode>General</c:formatCode>
                <c:ptCount val="12"/>
                <c:pt idx="0">
                  <c:v>3021.23</c:v>
                </c:pt>
                <c:pt idx="1">
                  <c:v>66409.98000000001</c:v>
                </c:pt>
                <c:pt idx="2">
                  <c:v>342617.29</c:v>
                </c:pt>
                <c:pt idx="3">
                  <c:v>76426.280000000028</c:v>
                </c:pt>
                <c:pt idx="4">
                  <c:v>173380.45999999996</c:v>
                </c:pt>
                <c:pt idx="5">
                  <c:v>255692.87</c:v>
                </c:pt>
                <c:pt idx="6">
                  <c:v>248687.7699999999</c:v>
                </c:pt>
                <c:pt idx="7">
                  <c:v>43470</c:v>
                </c:pt>
                <c:pt idx="8">
                  <c:v>17679.930000000168</c:v>
                </c:pt>
                <c:pt idx="9">
                  <c:v>17009.810000000056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9-4582-BBEB-02C8784E4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October'!$B$9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October'!$C$8:$N$8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October'!$C$9:$N$9</c:f>
              <c:numCache>
                <c:formatCode>General</c:formatCode>
                <c:ptCount val="12"/>
                <c:pt idx="0">
                  <c:v>107179.94088416667</c:v>
                </c:pt>
                <c:pt idx="1">
                  <c:v>214359.88176833335</c:v>
                </c:pt>
                <c:pt idx="2">
                  <c:v>321539.82265250001</c:v>
                </c:pt>
                <c:pt idx="3">
                  <c:v>428719.76353666669</c:v>
                </c:pt>
                <c:pt idx="4">
                  <c:v>535899.70442083338</c:v>
                </c:pt>
                <c:pt idx="5">
                  <c:v>643079.64530500001</c:v>
                </c:pt>
                <c:pt idx="6">
                  <c:v>750259.58618916664</c:v>
                </c:pt>
                <c:pt idx="7">
                  <c:v>857439.52707333327</c:v>
                </c:pt>
                <c:pt idx="8">
                  <c:v>964619.4679574999</c:v>
                </c:pt>
                <c:pt idx="9">
                  <c:v>1071799.4088416665</c:v>
                </c:pt>
                <c:pt idx="10">
                  <c:v>1178979.3497258332</c:v>
                </c:pt>
                <c:pt idx="11">
                  <c:v>1286159.29061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2B-4B2C-8EDD-E242FD779BF8}"/>
            </c:ext>
          </c:extLst>
        </c:ser>
        <c:ser>
          <c:idx val="1"/>
          <c:order val="1"/>
          <c:tx>
            <c:strRef>
              <c:f>'BVAG - October'!$B$10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October'!$C$8:$N$8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October'!$C$10:$N$10</c:f>
              <c:numCache>
                <c:formatCode>General</c:formatCode>
                <c:ptCount val="12"/>
                <c:pt idx="0">
                  <c:v>3021.23</c:v>
                </c:pt>
                <c:pt idx="1">
                  <c:v>69431.210000000006</c:v>
                </c:pt>
                <c:pt idx="2">
                  <c:v>412048.5</c:v>
                </c:pt>
                <c:pt idx="3">
                  <c:v>488474.78</c:v>
                </c:pt>
                <c:pt idx="4">
                  <c:v>661855.24</c:v>
                </c:pt>
                <c:pt idx="5">
                  <c:v>917548.11</c:v>
                </c:pt>
                <c:pt idx="6">
                  <c:v>1166235.8799999999</c:v>
                </c:pt>
                <c:pt idx="7">
                  <c:v>1209705.8799999999</c:v>
                </c:pt>
                <c:pt idx="8">
                  <c:v>1227385.81</c:v>
                </c:pt>
                <c:pt idx="9">
                  <c:v>1244395.6200000001</c:v>
                </c:pt>
                <c:pt idx="10">
                  <c:v>1244395.6200000001</c:v>
                </c:pt>
                <c:pt idx="11">
                  <c:v>1244395.6200000001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2B-4B2C-8EDD-E242FD779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October'!$B$21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October'!$C$19:$N$19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October'!$C$21:$N$21</c:f>
              <c:numCache>
                <c:formatCode>0.00</c:formatCode>
                <c:ptCount val="12"/>
                <c:pt idx="0">
                  <c:v>99041.633409999995</c:v>
                </c:pt>
                <c:pt idx="1">
                  <c:v>99041.633409999995</c:v>
                </c:pt>
                <c:pt idx="2">
                  <c:v>99041.633409999995</c:v>
                </c:pt>
                <c:pt idx="3">
                  <c:v>99041.633409999995</c:v>
                </c:pt>
                <c:pt idx="4">
                  <c:v>99041.633409999995</c:v>
                </c:pt>
                <c:pt idx="5">
                  <c:v>99041.633409999995</c:v>
                </c:pt>
                <c:pt idx="6">
                  <c:v>99041.633409999995</c:v>
                </c:pt>
                <c:pt idx="7">
                  <c:v>99041.633409999995</c:v>
                </c:pt>
                <c:pt idx="8">
                  <c:v>99041.633409999995</c:v>
                </c:pt>
                <c:pt idx="9">
                  <c:v>99041.633409999995</c:v>
                </c:pt>
                <c:pt idx="10">
                  <c:v>99041.633409999995</c:v>
                </c:pt>
                <c:pt idx="11">
                  <c:v>99041.633409999995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7-4126-9467-36F78D77DFD6}"/>
            </c:ext>
          </c:extLst>
        </c:ser>
        <c:ser>
          <c:idx val="0"/>
          <c:order val="1"/>
          <c:tx>
            <c:strRef>
              <c:f>'BVAG - October'!$B$20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October'!$C$19:$N$19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October'!$C$20:$N$20</c:f>
              <c:numCache>
                <c:formatCode>0.00</c:formatCode>
                <c:ptCount val="12"/>
                <c:pt idx="0">
                  <c:v>76208.14</c:v>
                </c:pt>
                <c:pt idx="1">
                  <c:v>139607.82999999999</c:v>
                </c:pt>
                <c:pt idx="2">
                  <c:v>115219.13000000002</c:v>
                </c:pt>
                <c:pt idx="3">
                  <c:v>83182.22</c:v>
                </c:pt>
                <c:pt idx="4">
                  <c:v>96793.560000000027</c:v>
                </c:pt>
                <c:pt idx="5">
                  <c:v>101100.76999999997</c:v>
                </c:pt>
                <c:pt idx="6">
                  <c:v>68537.38</c:v>
                </c:pt>
                <c:pt idx="7">
                  <c:v>75876.090000000055</c:v>
                </c:pt>
                <c:pt idx="8">
                  <c:v>74305.239999999918</c:v>
                </c:pt>
                <c:pt idx="9">
                  <c:v>95213.790000000066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7-4126-9467-36F78D77D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October'!$B$27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October'!$C$25:$N$25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October'!$C$27:$N$27</c:f>
              <c:numCache>
                <c:formatCode>0.00</c:formatCode>
                <c:ptCount val="12"/>
                <c:pt idx="0">
                  <c:v>99041.633409999995</c:v>
                </c:pt>
                <c:pt idx="1">
                  <c:v>198083.26681999999</c:v>
                </c:pt>
                <c:pt idx="2">
                  <c:v>297124.90022999997</c:v>
                </c:pt>
                <c:pt idx="3">
                  <c:v>396166.53363999998</c:v>
                </c:pt>
                <c:pt idx="4">
                  <c:v>495208.16704999999</c:v>
                </c:pt>
                <c:pt idx="5">
                  <c:v>594249.80045999994</c:v>
                </c:pt>
                <c:pt idx="6">
                  <c:v>693291.43386999995</c:v>
                </c:pt>
                <c:pt idx="7">
                  <c:v>792333.06727999996</c:v>
                </c:pt>
                <c:pt idx="8">
                  <c:v>891374.70068999997</c:v>
                </c:pt>
                <c:pt idx="9">
                  <c:v>990416.33409999998</c:v>
                </c:pt>
                <c:pt idx="10">
                  <c:v>1089457.9675099999</c:v>
                </c:pt>
                <c:pt idx="11">
                  <c:v>1188499.6009199999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7-4B2B-A092-DD3199DEE80B}"/>
            </c:ext>
          </c:extLst>
        </c:ser>
        <c:ser>
          <c:idx val="0"/>
          <c:order val="1"/>
          <c:tx>
            <c:strRef>
              <c:f>'BVAG - October'!$B$26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October'!$C$25:$N$25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October'!$C$26:$N$26</c:f>
              <c:numCache>
                <c:formatCode>General</c:formatCode>
                <c:ptCount val="12"/>
                <c:pt idx="0">
                  <c:v>76208.14</c:v>
                </c:pt>
                <c:pt idx="1">
                  <c:v>215815.96999999997</c:v>
                </c:pt>
                <c:pt idx="2">
                  <c:v>331035.09999999998</c:v>
                </c:pt>
                <c:pt idx="3">
                  <c:v>414217.31999999995</c:v>
                </c:pt>
                <c:pt idx="4">
                  <c:v>511010.88</c:v>
                </c:pt>
                <c:pt idx="5">
                  <c:v>612111.65</c:v>
                </c:pt>
                <c:pt idx="6">
                  <c:v>680649.03</c:v>
                </c:pt>
                <c:pt idx="7">
                  <c:v>756525.12000000011</c:v>
                </c:pt>
                <c:pt idx="8">
                  <c:v>830830.36</c:v>
                </c:pt>
                <c:pt idx="9">
                  <c:v>926044.15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67-4B2B-A092-DD3199DEE8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October 2023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2538688" y="4826130"/>
            <a:ext cx="63521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Total Unreserved = (Total Bank Accounts, Receivables) – (Reserve Fund, Apparatus Fund, Pension Fund, Payables)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October 2022: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$657,487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$449,092</a:t>
            </a:r>
          </a:p>
        </p:txBody>
      </p: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AC5C3CDB-0A3A-B823-33CD-0CCEC04BC184}"/>
              </a:ext>
            </a:extLst>
          </p:cNvPr>
          <p:cNvGrpSpPr/>
          <p:nvPr/>
        </p:nvGrpSpPr>
        <p:grpSpPr>
          <a:xfrm>
            <a:off x="3123789" y="1343967"/>
            <a:ext cx="1166601" cy="1258967"/>
            <a:chOff x="2721622" y="1573245"/>
            <a:chExt cx="1166601" cy="12589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090D6ED-B06F-83EA-DA0A-9F31C73BE6C2}"/>
                </a:ext>
              </a:extLst>
            </p:cNvPr>
            <p:cNvCxnSpPr/>
            <p:nvPr/>
          </p:nvCxnSpPr>
          <p:spPr>
            <a:xfrm flipV="1">
              <a:off x="3536219" y="1573245"/>
              <a:ext cx="352004" cy="16993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3965C1E-4239-7FF6-91CC-C474DC532176}"/>
                </a:ext>
              </a:extLst>
            </p:cNvPr>
            <p:cNvCxnSpPr>
              <a:cxnSpLocks/>
            </p:cNvCxnSpPr>
            <p:nvPr/>
          </p:nvCxnSpPr>
          <p:spPr>
            <a:xfrm>
              <a:off x="3536219" y="1938042"/>
              <a:ext cx="352004" cy="89417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96568C-D66E-DF00-5F42-E5204F8BBA84}"/>
                </a:ext>
              </a:extLst>
            </p:cNvPr>
            <p:cNvCxnSpPr>
              <a:cxnSpLocks/>
            </p:cNvCxnSpPr>
            <p:nvPr/>
          </p:nvCxnSpPr>
          <p:spPr>
            <a:xfrm>
              <a:off x="2722970" y="1747224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070C63E-A31B-6166-BF64-6AAD7983B0BB}"/>
                </a:ext>
              </a:extLst>
            </p:cNvPr>
            <p:cNvCxnSpPr>
              <a:cxnSpLocks/>
            </p:cNvCxnSpPr>
            <p:nvPr/>
          </p:nvCxnSpPr>
          <p:spPr>
            <a:xfrm>
              <a:off x="2721622" y="1936038"/>
              <a:ext cx="81324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8315303-1398-0025-B328-5A83A399AB54}"/>
              </a:ext>
            </a:extLst>
          </p:cNvPr>
          <p:cNvSpPr txBox="1"/>
          <p:nvPr/>
        </p:nvSpPr>
        <p:spPr>
          <a:xfrm>
            <a:off x="1193696" y="2778584"/>
            <a:ext cx="6449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Note: Reserved amount differs from Acct 1028 by $812.13, interest to be accrued in Gen Op Fund </a:t>
            </a:r>
          </a:p>
        </p:txBody>
      </p:sp>
      <p:graphicFrame>
        <p:nvGraphicFramePr>
          <p:cNvPr id="31" name="Table 127">
            <a:extLst>
              <a:ext uri="{FF2B5EF4-FFF2-40B4-BE49-F238E27FC236}">
                <a16:creationId xmlns:a16="http://schemas.microsoft.com/office/drawing/2014/main" id="{62079056-C206-5739-792B-55759C216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21751"/>
              </p:ext>
            </p:extLst>
          </p:nvPr>
        </p:nvGraphicFramePr>
        <p:xfrm>
          <a:off x="553452" y="4207251"/>
          <a:ext cx="344527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635">
                  <a:extLst>
                    <a:ext uri="{9D8B030D-6E8A-4147-A177-3AD203B41FA5}">
                      <a16:colId xmlns:a16="http://schemas.microsoft.com/office/drawing/2014/main" val="1642123038"/>
                    </a:ext>
                  </a:extLst>
                </a:gridCol>
                <a:gridCol w="1722635">
                  <a:extLst>
                    <a:ext uri="{9D8B030D-6E8A-4147-A177-3AD203B41FA5}">
                      <a16:colId xmlns:a16="http://schemas.microsoft.com/office/drawing/2014/main" val="1349683440"/>
                    </a:ext>
                  </a:extLst>
                </a:gridCol>
              </a:tblGrid>
              <a:tr h="24651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Unreserved Funds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$617,426.59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02690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34C5C84-3AA9-7E01-055F-F12CC2C95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336" y="1422665"/>
            <a:ext cx="3509963" cy="10953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BFA0109-A81E-9E49-3EDE-DFB0E6425763}"/>
              </a:ext>
            </a:extLst>
          </p:cNvPr>
          <p:cNvSpPr/>
          <p:nvPr/>
        </p:nvSpPr>
        <p:spPr>
          <a:xfrm>
            <a:off x="3148490" y="1332260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627BA3-CBEA-60C6-AEE2-494391195550}"/>
              </a:ext>
            </a:extLst>
          </p:cNvPr>
          <p:cNvSpPr/>
          <p:nvPr/>
        </p:nvSpPr>
        <p:spPr>
          <a:xfrm>
            <a:off x="3150142" y="1732827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8C7F30-EBBE-5ED5-59BA-1E71C780DFB6}"/>
              </a:ext>
            </a:extLst>
          </p:cNvPr>
          <p:cNvSpPr/>
          <p:nvPr/>
        </p:nvSpPr>
        <p:spPr>
          <a:xfrm>
            <a:off x="3156632" y="2117445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F971D8-DBF5-D432-2573-222223D5DE0D}"/>
              </a:ext>
            </a:extLst>
          </p:cNvPr>
          <p:cNvSpPr/>
          <p:nvPr/>
        </p:nvSpPr>
        <p:spPr>
          <a:xfrm>
            <a:off x="3148129" y="2330089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FD9C6B1-18B6-1910-AE08-A4383F00DB72}"/>
              </a:ext>
            </a:extLst>
          </p:cNvPr>
          <p:cNvSpPr/>
          <p:nvPr/>
        </p:nvSpPr>
        <p:spPr>
          <a:xfrm>
            <a:off x="3148544" y="2526270"/>
            <a:ext cx="731520" cy="1554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55B9F810-E022-870A-23F3-C15AE9369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216" y="1171673"/>
            <a:ext cx="2933700" cy="146685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D30C8FB-2099-E3C0-7E50-F9B772F84D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139" y="3162668"/>
            <a:ext cx="3143250" cy="5524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8BC558C-649E-3E25-FD2C-046A738FDD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4388" y="3157240"/>
            <a:ext cx="29337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October</a:t>
            </a:r>
            <a:r>
              <a:rPr lang="en-US" dirty="0"/>
              <a:t> 2023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011" y="5400028"/>
            <a:ext cx="8511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$1,210,704 in tax revenue + $1852 (donations) + $7924 (uncategorized) + $23,916 in interest income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$46K is bookkeeping adjustment required by Audit (offset in Expenses)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“Other Income” received in October, $4,786 (Wildland Fire billing received)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District has received 97% of total 2023 income through October (~$42K delta)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A96429F2-6C3F-1EE6-2F5A-6DBB9448ADA7}"/>
              </a:ext>
            </a:extLst>
          </p:cNvPr>
          <p:cNvGrpSpPr/>
          <p:nvPr/>
        </p:nvGrpSpPr>
        <p:grpSpPr>
          <a:xfrm>
            <a:off x="1542857" y="1074615"/>
            <a:ext cx="5481638" cy="2395575"/>
            <a:chOff x="1542857" y="1074615"/>
            <a:chExt cx="5481638" cy="2395575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D14D4B1-6D54-967F-21DB-A8F84D368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42857" y="1074615"/>
              <a:ext cx="5481638" cy="13049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AB04993-ED22-2A83-4F12-C2CDE3849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42857" y="2360527"/>
              <a:ext cx="5481638" cy="1109663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043966"/>
              </p:ext>
            </p:extLst>
          </p:nvPr>
        </p:nvGraphicFramePr>
        <p:xfrm>
          <a:off x="59266" y="3390257"/>
          <a:ext cx="4117317" cy="2114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322366"/>
              </p:ext>
            </p:extLst>
          </p:nvPr>
        </p:nvGraphicFramePr>
        <p:xfrm>
          <a:off x="4341342" y="3422063"/>
          <a:ext cx="4423718" cy="208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October</a:t>
            </a:r>
            <a:r>
              <a:rPr lang="en-US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302" y="5896765"/>
            <a:ext cx="45534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“Other Expenses” related UTV accessories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$8.6K underspent for October ($90,351)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$46K adjustment removed (Capital Outlay)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58F2AB-4F5F-5936-F112-82A0B045233C}"/>
              </a:ext>
            </a:extLst>
          </p:cNvPr>
          <p:cNvSpPr txBox="1"/>
          <p:nvPr/>
        </p:nvSpPr>
        <p:spPr>
          <a:xfrm>
            <a:off x="5045572" y="5911957"/>
            <a:ext cx="319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YTD underspent by ~$64K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EAD5471-8AC0-5ABD-32AF-885F68FD999E}"/>
              </a:ext>
            </a:extLst>
          </p:cNvPr>
          <p:cNvGrpSpPr/>
          <p:nvPr/>
        </p:nvGrpSpPr>
        <p:grpSpPr>
          <a:xfrm>
            <a:off x="1395653" y="1100594"/>
            <a:ext cx="5481638" cy="2190854"/>
            <a:chOff x="1395653" y="1100594"/>
            <a:chExt cx="5481638" cy="219085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D9168B6-42C5-8150-EA0B-43052C7D449C}"/>
                </a:ext>
              </a:extLst>
            </p:cNvPr>
            <p:cNvGrpSpPr/>
            <p:nvPr/>
          </p:nvGrpSpPr>
          <p:grpSpPr>
            <a:xfrm>
              <a:off x="1395653" y="1100594"/>
              <a:ext cx="5481638" cy="1834449"/>
              <a:chOff x="1436842" y="1835958"/>
              <a:chExt cx="5481638" cy="1834449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30387165-8168-0192-B75E-8321F673D1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36842" y="2017819"/>
                <a:ext cx="5481638" cy="1652588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B1962F18-CCD0-8264-3175-DFBA238FC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6842" y="1835958"/>
                <a:ext cx="5481638" cy="200025"/>
              </a:xfrm>
              <a:prstGeom prst="rect">
                <a:avLst/>
              </a:prstGeom>
            </p:spPr>
          </p:pic>
        </p:grp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0E243E3-E7DC-F432-48F5-DD6975A57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95653" y="2915210"/>
              <a:ext cx="5481638" cy="376238"/>
            </a:xfrm>
            <a:prstGeom prst="rect">
              <a:avLst/>
            </a:prstGeom>
          </p:spPr>
        </p:pic>
      </p:grp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382794"/>
              </p:ext>
            </p:extLst>
          </p:nvPr>
        </p:nvGraphicFramePr>
        <p:xfrm>
          <a:off x="62441" y="3521644"/>
          <a:ext cx="4451894" cy="2002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800428"/>
              </p:ext>
            </p:extLst>
          </p:nvPr>
        </p:nvGraphicFramePr>
        <p:xfrm>
          <a:off x="4532116" y="3521644"/>
          <a:ext cx="4611884" cy="2002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3A224D41-B3D4-6857-2F1E-999CD7700828}"/>
              </a:ext>
            </a:extLst>
          </p:cNvPr>
          <p:cNvSpPr/>
          <p:nvPr/>
        </p:nvSpPr>
        <p:spPr>
          <a:xfrm>
            <a:off x="4475535" y="2750120"/>
            <a:ext cx="503969" cy="13755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F703A06-EC1A-8162-17FA-38DFFAF9F2B1}"/>
              </a:ext>
            </a:extLst>
          </p:cNvPr>
          <p:cNvSpPr txBox="1"/>
          <p:nvPr/>
        </p:nvSpPr>
        <p:spPr>
          <a:xfrm>
            <a:off x="4459383" y="2728542"/>
            <a:ext cx="9215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90350.54</a:t>
            </a:r>
          </a:p>
        </p:txBody>
      </p:sp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October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013" y="1280777"/>
            <a:ext cx="87435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NFPD should expect to leave 2023 with a budget surplus of ~ $200K</a:t>
            </a:r>
          </a:p>
          <a:p>
            <a:pPr marL="285750" indent="-285750">
              <a:buFont typeface="Wingdings" charset="2"/>
              <a:buChar char="Ø"/>
            </a:pPr>
            <a:r>
              <a:rPr lang="en-US" sz="1800" dirty="0"/>
              <a:t>Including the retained earnings from 2022 of $247,013, we should have a total surplus of ~ $447K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Need to move $74.5K - $13,073 (Command Vehicle payment) to the </a:t>
            </a:r>
            <a:r>
              <a:rPr lang="en-US" dirty="0" err="1"/>
              <a:t>Colotrust</a:t>
            </a:r>
            <a:r>
              <a:rPr lang="en-US" dirty="0"/>
              <a:t> Apparatus Fund.  This is the minimum through October but should move more at end of 2023 to have funds for initial new vehicle payments. (for Board visibility)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Increase reserve for Payroll &amp; Operating should be increased to $190K from $107K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Nederland Fire funds are in good shape for month ending October 2023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BABA26B305243A60A31FCA787FEA4" ma:contentTypeVersion="16" ma:contentTypeDescription="Create a new document." ma:contentTypeScope="" ma:versionID="abbdf615960f701f4047f661e72ce6a7">
  <xsd:schema xmlns:xsd="http://www.w3.org/2001/XMLSchema" xmlns:xs="http://www.w3.org/2001/XMLSchema" xmlns:p="http://schemas.microsoft.com/office/2006/metadata/properties" xmlns:ns2="0b42ca36-c917-426e-b10f-a601cd052900" xmlns:ns3="66d75f40-7d24-403a-a859-e7f12c41f900" targetNamespace="http://schemas.microsoft.com/office/2006/metadata/properties" ma:root="true" ma:fieldsID="6b2d2820ccbe2942691b58647bb0da69" ns2:_="" ns3:_="">
    <xsd:import namespace="0b42ca36-c917-426e-b10f-a601cd052900"/>
    <xsd:import namespace="66d75f40-7d24-403a-a859-e7f12c41f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42ca36-c917-426e-b10f-a601cd0529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c163435-b481-4f32-b3c0-29a0a1242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75f40-7d24-403a-a859-e7f12c41f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77865d3-a4a9-4a08-8cda-27d5374147dc}" ma:internalName="TaxCatchAll" ma:showField="CatchAllData" ma:web="66d75f40-7d24-403a-a859-e7f12c41f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d75f40-7d24-403a-a859-e7f12c41f900" xsi:nil="true"/>
    <lcf76f155ced4ddcb4097134ff3c332f xmlns="0b42ca36-c917-426e-b10f-a601cd0529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8F0258-DD0C-46DE-AADD-9E44FC3C0318}"/>
</file>

<file path=customXml/itemProps2.xml><?xml version="1.0" encoding="utf-8"?>
<ds:datastoreItem xmlns:ds="http://schemas.openxmlformats.org/officeDocument/2006/customXml" ds:itemID="{00AAB0DC-3039-40D9-AB63-8933482FDAC4}"/>
</file>

<file path=customXml/itemProps3.xml><?xml version="1.0" encoding="utf-8"?>
<ds:datastoreItem xmlns:ds="http://schemas.openxmlformats.org/officeDocument/2006/customXml" ds:itemID="{DDB17BEF-A25F-4C9D-94FA-9CC0A29FB49D}"/>
</file>

<file path=docProps/app.xml><?xml version="1.0" encoding="utf-8"?>
<Properties xmlns="http://schemas.openxmlformats.org/officeDocument/2006/extended-properties" xmlns:vt="http://schemas.openxmlformats.org/officeDocument/2006/docPropsVTypes">
  <TotalTime>293374</TotalTime>
  <Words>312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October 2023</vt:lpstr>
      <vt:lpstr>NFPD Income – October 2023</vt:lpstr>
      <vt:lpstr>NFPD Expense – October 2023</vt:lpstr>
      <vt:lpstr>NFPD Finance – October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168</cp:revision>
  <dcterms:created xsi:type="dcterms:W3CDTF">2020-08-05T18:00:36Z</dcterms:created>
  <dcterms:modified xsi:type="dcterms:W3CDTF">2023-11-15T14:52:34Z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0x010100AA5BABA26B305243A60A31FCA787FEA4</vt:lpwstr>
  </property>
</Properties>
</file>