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6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October%202023\October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October%202023\October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October%202023\October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October%202023\October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October'!$B$3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October'!$C$2:$N$2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9-4582-BBEB-02C8784E406B}"/>
            </c:ext>
          </c:extLst>
        </c:ser>
        <c:ser>
          <c:idx val="1"/>
          <c:order val="1"/>
          <c:tx>
            <c:strRef>
              <c:f>'BVAG - October'!$B$4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October'!$C$2:$N$2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248687.7699999999</c:v>
                </c:pt>
                <c:pt idx="7">
                  <c:v>43470</c:v>
                </c:pt>
                <c:pt idx="8">
                  <c:v>17679.930000000168</c:v>
                </c:pt>
                <c:pt idx="9">
                  <c:v>17009.810000000056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9-4582-BBEB-02C8784E4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October'!$B$9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October'!$C$8:$N$8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2B-4B2C-8EDD-E242FD779BF8}"/>
            </c:ext>
          </c:extLst>
        </c:ser>
        <c:ser>
          <c:idx val="1"/>
          <c:order val="1"/>
          <c:tx>
            <c:strRef>
              <c:f>'BVAG - October'!$B$10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October'!$C$8:$N$8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1166235.8799999999</c:v>
                </c:pt>
                <c:pt idx="7">
                  <c:v>1209705.8799999999</c:v>
                </c:pt>
                <c:pt idx="8">
                  <c:v>1227385.81</c:v>
                </c:pt>
                <c:pt idx="9">
                  <c:v>1244395.6200000001</c:v>
                </c:pt>
                <c:pt idx="10">
                  <c:v>1244395.6200000001</c:v>
                </c:pt>
                <c:pt idx="11">
                  <c:v>1244395.6200000001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2B-4B2C-8EDD-E242FD779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October'!$B$21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October'!$C$19:$N$19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99041.633409999995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7-4126-9467-36F78D77DFD6}"/>
            </c:ext>
          </c:extLst>
        </c:ser>
        <c:ser>
          <c:idx val="0"/>
          <c:order val="1"/>
          <c:tx>
            <c:strRef>
              <c:f>'BVAG - October'!$B$20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October'!$C$19:$N$19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83182.22</c:v>
                </c:pt>
                <c:pt idx="4">
                  <c:v>96793.560000000027</c:v>
                </c:pt>
                <c:pt idx="5">
                  <c:v>101100.76999999997</c:v>
                </c:pt>
                <c:pt idx="6">
                  <c:v>68537.38</c:v>
                </c:pt>
                <c:pt idx="7">
                  <c:v>75876.090000000055</c:v>
                </c:pt>
                <c:pt idx="8">
                  <c:v>74305.239999999918</c:v>
                </c:pt>
                <c:pt idx="9">
                  <c:v>95213.790000000066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7-4126-9467-36F78D77D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October'!$B$27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October'!$C$25:$N$25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990416.33409999998</c:v>
                </c:pt>
                <c:pt idx="10">
                  <c:v>1089457.9675099999</c:v>
                </c:pt>
                <c:pt idx="11">
                  <c:v>1188499.6009199999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7-4B2B-A092-DD3199DEE80B}"/>
            </c:ext>
          </c:extLst>
        </c:ser>
        <c:ser>
          <c:idx val="0"/>
          <c:order val="1"/>
          <c:tx>
            <c:strRef>
              <c:f>'BVAG - October'!$B$26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October'!$C$25:$N$25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October'!$C$26:$N$26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414217.31999999995</c:v>
                </c:pt>
                <c:pt idx="4">
                  <c:v>511010.88</c:v>
                </c:pt>
                <c:pt idx="5">
                  <c:v>612111.65</c:v>
                </c:pt>
                <c:pt idx="6">
                  <c:v>680649.03</c:v>
                </c:pt>
                <c:pt idx="7">
                  <c:v>756525.12000000011</c:v>
                </c:pt>
                <c:pt idx="8">
                  <c:v>830830.36</c:v>
                </c:pt>
                <c:pt idx="9">
                  <c:v>926044.15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67-4B2B-A092-DD3199DEE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October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38688" y="4826130"/>
            <a:ext cx="6352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Bank Accounts,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October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$657,487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$449,092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3123789" y="1343967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6" y="2778584"/>
            <a:ext cx="6449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Acct 1028 by $812.13, interest to be accrued in Gen Op Fund </a:t>
            </a:r>
          </a:p>
        </p:txBody>
      </p:sp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21751"/>
              </p:ext>
            </p:extLst>
          </p:nvPr>
        </p:nvGraphicFramePr>
        <p:xfrm>
          <a:off x="553452" y="4207251"/>
          <a:ext cx="344527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635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722635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Unreserved Funds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$617,426.59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4C5C84-3AA9-7E01-055F-F12CC2C95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336" y="1422665"/>
            <a:ext cx="3509963" cy="10953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FA0109-A81E-9E49-3EDE-DFB0E6425763}"/>
              </a:ext>
            </a:extLst>
          </p:cNvPr>
          <p:cNvSpPr/>
          <p:nvPr/>
        </p:nvSpPr>
        <p:spPr>
          <a:xfrm>
            <a:off x="3148490" y="1332260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627BA3-CBEA-60C6-AEE2-494391195550}"/>
              </a:ext>
            </a:extLst>
          </p:cNvPr>
          <p:cNvSpPr/>
          <p:nvPr/>
        </p:nvSpPr>
        <p:spPr>
          <a:xfrm>
            <a:off x="3150142" y="1732827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8C7F30-EBBE-5ED5-59BA-1E71C780DFB6}"/>
              </a:ext>
            </a:extLst>
          </p:cNvPr>
          <p:cNvSpPr/>
          <p:nvPr/>
        </p:nvSpPr>
        <p:spPr>
          <a:xfrm>
            <a:off x="3156632" y="2117445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F971D8-DBF5-D432-2573-222223D5DE0D}"/>
              </a:ext>
            </a:extLst>
          </p:cNvPr>
          <p:cNvSpPr/>
          <p:nvPr/>
        </p:nvSpPr>
        <p:spPr>
          <a:xfrm>
            <a:off x="3148129" y="2330089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D9C6B1-18B6-1910-AE08-A4383F00DB72}"/>
              </a:ext>
            </a:extLst>
          </p:cNvPr>
          <p:cNvSpPr/>
          <p:nvPr/>
        </p:nvSpPr>
        <p:spPr>
          <a:xfrm>
            <a:off x="3148544" y="2526270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5B9F810-E022-870A-23F3-C15AE9369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216" y="1171673"/>
            <a:ext cx="2933700" cy="14668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D30C8FB-2099-E3C0-7E50-F9B772F84D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139" y="3162668"/>
            <a:ext cx="3143250" cy="5524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8BC558C-649E-3E25-FD2C-046A738FDD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388" y="3157240"/>
            <a:ext cx="293370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October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400028"/>
            <a:ext cx="8511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$1,210,704 in tax revenue + $1852 (donations) + $7924 (uncategorized) + $23,916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$46K is bookkeeping adjustment required by Audit (offset in Expenses)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“Other Income” received in October, $4,786 (Wildland Fire billing received)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has received 97% of total 2023 income through October (~$42K delta)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96429F2-6C3F-1EE6-2F5A-6DBB9448ADA7}"/>
              </a:ext>
            </a:extLst>
          </p:cNvPr>
          <p:cNvGrpSpPr/>
          <p:nvPr/>
        </p:nvGrpSpPr>
        <p:grpSpPr>
          <a:xfrm>
            <a:off x="1542857" y="1074615"/>
            <a:ext cx="5481638" cy="2395575"/>
            <a:chOff x="1542857" y="1074615"/>
            <a:chExt cx="5481638" cy="23955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D14D4B1-6D54-967F-21DB-A8F84D368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2857" y="1074615"/>
              <a:ext cx="5481638" cy="13049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AB04993-ED22-2A83-4F12-C2CDE3849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2857" y="2360527"/>
              <a:ext cx="5481638" cy="1109663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043966"/>
              </p:ext>
            </p:extLst>
          </p:nvPr>
        </p:nvGraphicFramePr>
        <p:xfrm>
          <a:off x="59266" y="3390257"/>
          <a:ext cx="4117317" cy="211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322366"/>
              </p:ext>
            </p:extLst>
          </p:nvPr>
        </p:nvGraphicFramePr>
        <p:xfrm>
          <a:off x="4341342" y="3422063"/>
          <a:ext cx="4423718" cy="208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October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302" y="5896765"/>
            <a:ext cx="4553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“Other Expenses” related UTV accessories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$8.6K underspent for October ($90,351)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$46K adjustment removed (Capital Outlay)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5045572" y="5911957"/>
            <a:ext cx="319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YTD underspent by ~$64K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AD5471-8AC0-5ABD-32AF-885F68FD999E}"/>
              </a:ext>
            </a:extLst>
          </p:cNvPr>
          <p:cNvGrpSpPr/>
          <p:nvPr/>
        </p:nvGrpSpPr>
        <p:grpSpPr>
          <a:xfrm>
            <a:off x="1395653" y="1100594"/>
            <a:ext cx="5481638" cy="2190854"/>
            <a:chOff x="1395653" y="1100594"/>
            <a:chExt cx="5481638" cy="219085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D9168B6-42C5-8150-EA0B-43052C7D449C}"/>
                </a:ext>
              </a:extLst>
            </p:cNvPr>
            <p:cNvGrpSpPr/>
            <p:nvPr/>
          </p:nvGrpSpPr>
          <p:grpSpPr>
            <a:xfrm>
              <a:off x="1395653" y="1100594"/>
              <a:ext cx="5481638" cy="1834449"/>
              <a:chOff x="1436842" y="1835958"/>
              <a:chExt cx="5481638" cy="1834449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30387165-8168-0192-B75E-8321F673D1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36842" y="2017819"/>
                <a:ext cx="5481638" cy="165258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B1962F18-CCD0-8264-3175-DFBA238FC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6842" y="1835958"/>
                <a:ext cx="5481638" cy="200025"/>
              </a:xfrm>
              <a:prstGeom prst="rect">
                <a:avLst/>
              </a:prstGeom>
            </p:spPr>
          </p:pic>
        </p:grp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0E243E3-E7DC-F432-48F5-DD6975A57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95653" y="2915210"/>
              <a:ext cx="5481638" cy="376238"/>
            </a:xfrm>
            <a:prstGeom prst="rect">
              <a:avLst/>
            </a:prstGeom>
          </p:spPr>
        </p:pic>
      </p:grp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382794"/>
              </p:ext>
            </p:extLst>
          </p:nvPr>
        </p:nvGraphicFramePr>
        <p:xfrm>
          <a:off x="62441" y="3521644"/>
          <a:ext cx="4451894" cy="2002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800428"/>
              </p:ext>
            </p:extLst>
          </p:nvPr>
        </p:nvGraphicFramePr>
        <p:xfrm>
          <a:off x="4532116" y="3521644"/>
          <a:ext cx="4611884" cy="2002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3A224D41-B3D4-6857-2F1E-999CD7700828}"/>
              </a:ext>
            </a:extLst>
          </p:cNvPr>
          <p:cNvSpPr/>
          <p:nvPr/>
        </p:nvSpPr>
        <p:spPr>
          <a:xfrm>
            <a:off x="4475535" y="2750120"/>
            <a:ext cx="503969" cy="1375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703A06-EC1A-8162-17FA-38DFFAF9F2B1}"/>
              </a:ext>
            </a:extLst>
          </p:cNvPr>
          <p:cNvSpPr txBox="1"/>
          <p:nvPr/>
        </p:nvSpPr>
        <p:spPr>
          <a:xfrm>
            <a:off x="4459383" y="2728542"/>
            <a:ext cx="921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90350.54</a:t>
            </a:r>
          </a:p>
        </p:txBody>
      </p:sp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October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013" y="1280777"/>
            <a:ext cx="8743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NFPD should expect to leave 2023 with a budget surplus of ~ $200K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800" dirty="0"/>
              <a:t>Including the retained earnings from 2022 of $247,013, we should have a total surplus of ~ $447K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move $74.5K - $13,073 (Command Vehicle payment) to the </a:t>
            </a:r>
            <a:r>
              <a:rPr lang="en-US" dirty="0" err="1"/>
              <a:t>Colotrust</a:t>
            </a:r>
            <a:r>
              <a:rPr lang="en-US" dirty="0"/>
              <a:t> Apparatus Fund.  This is the minimum through October but should move more at end of 2023 to have funds for initial new vehicle payments. (for Board visibility)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Increase reserve for Payroll &amp; Operating should be increased to $190K from $107K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good shape for month ending October 2023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58F0258-DD0C-46DE-AADD-9E44FC3C0318}"/>
</file>

<file path=customXml/itemProps2.xml><?xml version="1.0" encoding="utf-8"?>
<ds:datastoreItem xmlns:ds="http://schemas.openxmlformats.org/officeDocument/2006/customXml" ds:itemID="{00AAB0DC-3039-40D9-AB63-8933482FDAC4}"/>
</file>

<file path=customXml/itemProps3.xml><?xml version="1.0" encoding="utf-8"?>
<ds:datastoreItem xmlns:ds="http://schemas.openxmlformats.org/officeDocument/2006/customXml" ds:itemID="{DDB17BEF-A25F-4C9D-94FA-9CC0A29FB49D}"/>
</file>

<file path=docProps/app.xml><?xml version="1.0" encoding="utf-8"?>
<Properties xmlns="http://schemas.openxmlformats.org/officeDocument/2006/extended-properties" xmlns:vt="http://schemas.openxmlformats.org/officeDocument/2006/docPropsVTypes">
  <TotalTime>293374</TotalTime>
  <Words>312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October 2023</vt:lpstr>
      <vt:lpstr>NFPD Income – October 2023</vt:lpstr>
      <vt:lpstr>NFPD Expense – October 2023</vt:lpstr>
      <vt:lpstr>NFPD Finance – October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168</cp:revision>
  <dcterms:created xsi:type="dcterms:W3CDTF">2020-08-05T18:00:36Z</dcterms:created>
  <dcterms:modified xsi:type="dcterms:W3CDTF">2023-11-15T14:52:34Z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