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style2.xml" ContentType="application/vnd.ms-office.chartstyl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theme/themeOverride1.xml" ContentType="application/vnd.openxmlformats-officedocument.themeOverride+xml"/>
  <Override PartName="/ppt/charts/colors1.xml" ContentType="application/vnd.ms-office.chartcolorstyle+xml"/>
  <Override PartName="/ppt/charts/style1.xml" ContentType="application/vnd.ms-office.chartstyle+xml"/>
  <Override PartName="/ppt/charts/chart1.xml" ContentType="application/vnd.openxmlformats-officedocument.drawingml.chart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colors2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7" autoAdjust="0"/>
    <p:restoredTop sz="94694"/>
  </p:normalViewPr>
  <p:slideViewPr>
    <p:cSldViewPr snapToGrid="0" snapToObjects="1">
      <p:cViewPr varScale="1">
        <p:scale>
          <a:sx n="107" d="100"/>
          <a:sy n="107" d="100"/>
        </p:scale>
        <p:origin x="186" y="6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twies\Documents\Fire%20Board\Financials\2023\June%202023\June%202023%20Financials%20Worksheet%20(Summary)%20v1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twies\Documents\Fire%20Board\Financials\2023\June%202023\June%202023%20Financials%20Worksheet%20(Summary)%20v1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twies\Documents\Fire%20Board\Financials\2023\June%202023\June%202023%20Financials%20Worksheet%20(Summary)%20v1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wies\Documents\Fire%20Board\Financials\2023\June%202023\June%202023%20Financials%20Worksheet%20(Summary)%20v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June'!$B$3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June'!$C$2:$N$2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June'!$C$3:$N$3</c:f>
              <c:numCache>
                <c:formatCode>General</c:formatCode>
                <c:ptCount val="12"/>
                <c:pt idx="0">
                  <c:v>107179.94088416667</c:v>
                </c:pt>
                <c:pt idx="1">
                  <c:v>107179.94088416667</c:v>
                </c:pt>
                <c:pt idx="2">
                  <c:v>107179.94088416667</c:v>
                </c:pt>
                <c:pt idx="3">
                  <c:v>107179.94088416667</c:v>
                </c:pt>
                <c:pt idx="4">
                  <c:v>107179.94088416666</c:v>
                </c:pt>
                <c:pt idx="5">
                  <c:v>107179.94088416666</c:v>
                </c:pt>
                <c:pt idx="6">
                  <c:v>107179.94088416667</c:v>
                </c:pt>
                <c:pt idx="7">
                  <c:v>107179.94088416667</c:v>
                </c:pt>
                <c:pt idx="8">
                  <c:v>107179.94088416669</c:v>
                </c:pt>
                <c:pt idx="9">
                  <c:v>107179.9408841667</c:v>
                </c:pt>
                <c:pt idx="10">
                  <c:v>107179.94088416675</c:v>
                </c:pt>
                <c:pt idx="11">
                  <c:v>107179.94088416686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B2-49A7-9881-FF1480ABBECE}"/>
            </c:ext>
          </c:extLst>
        </c:ser>
        <c:ser>
          <c:idx val="1"/>
          <c:order val="1"/>
          <c:tx>
            <c:strRef>
              <c:f>'BVAG - June'!$B$4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June'!$C$2:$N$2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June'!$C$4:$N$4</c:f>
              <c:numCache>
                <c:formatCode>General</c:formatCode>
                <c:ptCount val="12"/>
                <c:pt idx="0">
                  <c:v>3021.23</c:v>
                </c:pt>
                <c:pt idx="1">
                  <c:v>66409.98000000001</c:v>
                </c:pt>
                <c:pt idx="2">
                  <c:v>342617.29</c:v>
                </c:pt>
                <c:pt idx="3">
                  <c:v>76426.280000000028</c:v>
                </c:pt>
                <c:pt idx="4">
                  <c:v>173380.45999999996</c:v>
                </c:pt>
                <c:pt idx="5">
                  <c:v>255692.87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B2-49A7-9881-FF1480ABBE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283064"/>
        <c:axId val="-2147120808"/>
      </c:barChart>
      <c:catAx>
        <c:axId val="-214728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20808"/>
        <c:crosses val="autoZero"/>
        <c:auto val="1"/>
        <c:lblAlgn val="ctr"/>
        <c:lblOffset val="100"/>
        <c:noMultiLvlLbl val="0"/>
      </c:catAx>
      <c:valAx>
        <c:axId val="-2147120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283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Actual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June'!$B$9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June'!$C$8:$N$8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June'!$C$9:$N$9</c:f>
              <c:numCache>
                <c:formatCode>General</c:formatCode>
                <c:ptCount val="12"/>
                <c:pt idx="0">
                  <c:v>107179.94088416667</c:v>
                </c:pt>
                <c:pt idx="1">
                  <c:v>214359.88176833335</c:v>
                </c:pt>
                <c:pt idx="2">
                  <c:v>321539.82265250001</c:v>
                </c:pt>
                <c:pt idx="3">
                  <c:v>428719.76353666669</c:v>
                </c:pt>
                <c:pt idx="4">
                  <c:v>535899.70442083338</c:v>
                </c:pt>
                <c:pt idx="5">
                  <c:v>643079.64530500001</c:v>
                </c:pt>
                <c:pt idx="6">
                  <c:v>750259.58618916664</c:v>
                </c:pt>
                <c:pt idx="7">
                  <c:v>857439.52707333327</c:v>
                </c:pt>
                <c:pt idx="8">
                  <c:v>964619.4679574999</c:v>
                </c:pt>
                <c:pt idx="9">
                  <c:v>1071799.4088416665</c:v>
                </c:pt>
                <c:pt idx="10">
                  <c:v>1178979.3497258332</c:v>
                </c:pt>
                <c:pt idx="11">
                  <c:v>1286159.29061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F4-42DA-BC47-03CC791878C4}"/>
            </c:ext>
          </c:extLst>
        </c:ser>
        <c:ser>
          <c:idx val="1"/>
          <c:order val="1"/>
          <c:tx>
            <c:strRef>
              <c:f>'BVAG - June'!$B$10</c:f>
              <c:strCache>
                <c:ptCount val="1"/>
                <c:pt idx="0">
                  <c:v>Actual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June'!$C$8:$N$8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June'!$C$10:$N$10</c:f>
              <c:numCache>
                <c:formatCode>General</c:formatCode>
                <c:ptCount val="12"/>
                <c:pt idx="0">
                  <c:v>3021.23</c:v>
                </c:pt>
                <c:pt idx="1">
                  <c:v>69431.210000000006</c:v>
                </c:pt>
                <c:pt idx="2">
                  <c:v>412048.5</c:v>
                </c:pt>
                <c:pt idx="3">
                  <c:v>488474.78</c:v>
                </c:pt>
                <c:pt idx="4">
                  <c:v>661855.24</c:v>
                </c:pt>
                <c:pt idx="5">
                  <c:v>917548.11</c:v>
                </c:pt>
                <c:pt idx="6">
                  <c:v>917548.11</c:v>
                </c:pt>
                <c:pt idx="7">
                  <c:v>917548.11</c:v>
                </c:pt>
                <c:pt idx="8">
                  <c:v>917548.11</c:v>
                </c:pt>
                <c:pt idx="9">
                  <c:v>917548.11</c:v>
                </c:pt>
                <c:pt idx="10">
                  <c:v>917548.11</c:v>
                </c:pt>
                <c:pt idx="11">
                  <c:v>917548.11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F4-42DA-BC47-03CC791878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136696"/>
        <c:axId val="-2147134168"/>
      </c:barChart>
      <c:catAx>
        <c:axId val="-2147136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4168"/>
        <c:crosses val="autoZero"/>
        <c:auto val="1"/>
        <c:lblAlgn val="ctr"/>
        <c:lblOffset val="100"/>
        <c:noMultiLvlLbl val="0"/>
      </c:catAx>
      <c:valAx>
        <c:axId val="-2147134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6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June'!$B$21</c:f>
              <c:strCache>
                <c:ptCount val="1"/>
                <c:pt idx="0">
                  <c:v>Budgeted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June'!$C$19:$N$19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June'!$C$21:$N$21</c:f>
              <c:numCache>
                <c:formatCode>0.00</c:formatCode>
                <c:ptCount val="12"/>
                <c:pt idx="0">
                  <c:v>99041.633409999995</c:v>
                </c:pt>
                <c:pt idx="1">
                  <c:v>99041.633409999995</c:v>
                </c:pt>
                <c:pt idx="2">
                  <c:v>99041.633409999995</c:v>
                </c:pt>
                <c:pt idx="3">
                  <c:v>99041.633409999995</c:v>
                </c:pt>
                <c:pt idx="4">
                  <c:v>99041.633409999995</c:v>
                </c:pt>
                <c:pt idx="5">
                  <c:v>99041.633409999995</c:v>
                </c:pt>
                <c:pt idx="6">
                  <c:v>99041.633409999995</c:v>
                </c:pt>
                <c:pt idx="7">
                  <c:v>99041.633409999995</c:v>
                </c:pt>
                <c:pt idx="8">
                  <c:v>99041.633409999995</c:v>
                </c:pt>
                <c:pt idx="9">
                  <c:v>102041.63340999999</c:v>
                </c:pt>
                <c:pt idx="10">
                  <c:v>99041.633409999995</c:v>
                </c:pt>
                <c:pt idx="11">
                  <c:v>99041.633409999995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03-4ACD-98D3-DEA7ED8C99F7}"/>
            </c:ext>
          </c:extLst>
        </c:ser>
        <c:ser>
          <c:idx val="0"/>
          <c:order val="1"/>
          <c:tx>
            <c:strRef>
              <c:f>'BVAG - June'!$B$20</c:f>
              <c:strCache>
                <c:ptCount val="1"/>
                <c:pt idx="0">
                  <c:v>Current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June'!$C$19:$N$19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June'!$C$20:$N$20</c:f>
              <c:numCache>
                <c:formatCode>0.00</c:formatCode>
                <c:ptCount val="12"/>
                <c:pt idx="0">
                  <c:v>76208.14</c:v>
                </c:pt>
                <c:pt idx="1">
                  <c:v>139607.82999999999</c:v>
                </c:pt>
                <c:pt idx="2">
                  <c:v>115219.13000000002</c:v>
                </c:pt>
                <c:pt idx="3">
                  <c:v>92280.22</c:v>
                </c:pt>
                <c:pt idx="4">
                  <c:v>95968.950000000026</c:v>
                </c:pt>
                <c:pt idx="5">
                  <c:v>87012.570000000022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03-4ACD-98D3-DEA7ED8C99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4143800"/>
        <c:axId val="2093111576"/>
      </c:barChart>
      <c:catAx>
        <c:axId val="-2144143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3111576"/>
        <c:crosses val="autoZero"/>
        <c:auto val="1"/>
        <c:lblAlgn val="ctr"/>
        <c:lblOffset val="100"/>
        <c:noMultiLvlLbl val="0"/>
      </c:catAx>
      <c:valAx>
        <c:axId val="209311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4143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</a:t>
            </a:r>
            <a:r>
              <a:rPr lang="en-US" baseline="0"/>
              <a:t> BVA Monthly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June'!$B$27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June'!$C$25:$N$25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June'!$C$27:$N$27</c:f>
              <c:numCache>
                <c:formatCode>0.00</c:formatCode>
                <c:ptCount val="12"/>
                <c:pt idx="0">
                  <c:v>99041.633409999995</c:v>
                </c:pt>
                <c:pt idx="1">
                  <c:v>198083.26681999999</c:v>
                </c:pt>
                <c:pt idx="2">
                  <c:v>297124.90022999997</c:v>
                </c:pt>
                <c:pt idx="3">
                  <c:v>396166.53363999998</c:v>
                </c:pt>
                <c:pt idx="4">
                  <c:v>495208.16704999999</c:v>
                </c:pt>
                <c:pt idx="5">
                  <c:v>594249.80045999994</c:v>
                </c:pt>
                <c:pt idx="6">
                  <c:v>693291.43386999995</c:v>
                </c:pt>
                <c:pt idx="7">
                  <c:v>792333.06727999996</c:v>
                </c:pt>
                <c:pt idx="8">
                  <c:v>891374.70068999997</c:v>
                </c:pt>
                <c:pt idx="9">
                  <c:v>993416.33409999998</c:v>
                </c:pt>
                <c:pt idx="10">
                  <c:v>1092457.9675099999</c:v>
                </c:pt>
                <c:pt idx="11">
                  <c:v>1191499.6009199999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1E-4131-9379-5E7B4F985866}"/>
            </c:ext>
          </c:extLst>
        </c:ser>
        <c:ser>
          <c:idx val="0"/>
          <c:order val="1"/>
          <c:tx>
            <c:strRef>
              <c:f>'BVAG - June'!$B$26</c:f>
              <c:strCache>
                <c:ptCount val="1"/>
                <c:pt idx="0">
                  <c:v>Current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June'!$C$25:$N$25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June'!$C$26:$N$26</c:f>
              <c:numCache>
                <c:formatCode>General</c:formatCode>
                <c:ptCount val="12"/>
                <c:pt idx="0">
                  <c:v>76208.14</c:v>
                </c:pt>
                <c:pt idx="1">
                  <c:v>215815.96999999997</c:v>
                </c:pt>
                <c:pt idx="2">
                  <c:v>331035.09999999998</c:v>
                </c:pt>
                <c:pt idx="3">
                  <c:v>423315.31999999995</c:v>
                </c:pt>
                <c:pt idx="4">
                  <c:v>519284.26999999996</c:v>
                </c:pt>
                <c:pt idx="5">
                  <c:v>606296.84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1E-4131-9379-5E7B4F9858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28683736"/>
        <c:axId val="-2146531576"/>
      </c:barChart>
      <c:catAx>
        <c:axId val="2128683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6531576"/>
        <c:crosses val="autoZero"/>
        <c:auto val="1"/>
        <c:lblAlgn val="ctr"/>
        <c:lblOffset val="100"/>
        <c:noMultiLvlLbl val="0"/>
      </c:catAx>
      <c:valAx>
        <c:axId val="-214653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8683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17FA8-390D-6747-8CE0-56D92DAE596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1F1DA-9A7F-BD43-ADBB-AB65DA016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10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61F1DA-9A7F-BD43-ADBB-AB65DA0167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52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5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4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9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41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0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35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3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0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6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7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9052"/>
            <a:ext cx="8229600" cy="61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72308"/>
            <a:ext cx="8229600" cy="4953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8DA2C-B2C3-3349-AA9F-8CF2E1B9588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creen Shot 2020-04-14 at 8.15.19 PM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31" y="78154"/>
            <a:ext cx="2196123" cy="416108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68031" y="78154"/>
            <a:ext cx="8839200" cy="996461"/>
          </a:xfrm>
          <a:prstGeom prst="rect">
            <a:avLst/>
          </a:prstGeom>
          <a:noFill/>
          <a:ln>
            <a:solidFill>
              <a:schemeClr val="tx2"/>
            </a:solidFill>
          </a:ln>
          <a:effectLst>
            <a:outerShdw blurRad="40000"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2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NFPD Balance Sheet –  June 2023</a:t>
            </a:r>
          </a:p>
        </p:txBody>
      </p:sp>
      <p:sp>
        <p:nvSpPr>
          <p:cNvPr id="3" name="Rectangle 2"/>
          <p:cNvSpPr/>
          <p:nvPr/>
        </p:nvSpPr>
        <p:spPr>
          <a:xfrm>
            <a:off x="2676796" y="3244334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D8080A-5502-4186-A452-3E4C01BA3B70}"/>
              </a:ext>
            </a:extLst>
          </p:cNvPr>
          <p:cNvSpPr txBox="1"/>
          <p:nvPr/>
        </p:nvSpPr>
        <p:spPr>
          <a:xfrm>
            <a:off x="2567527" y="4731499"/>
            <a:ext cx="635210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Items of note:</a:t>
            </a:r>
          </a:p>
          <a:p>
            <a:pPr marL="342900" indent="-342900">
              <a:buAutoNum type="arabicParenR"/>
            </a:pPr>
            <a:r>
              <a:rPr lang="en-US" sz="1600" dirty="0"/>
              <a:t>Total Unreserved = (Total Checking/Savings, Receivables) – (Reserve Fund, Apparatus Fund, Pension Fund, Payables)</a:t>
            </a:r>
          </a:p>
          <a:p>
            <a:pPr marL="342900" indent="-342900">
              <a:buAutoNum type="arabicParenR"/>
            </a:pPr>
            <a:r>
              <a:rPr lang="en-US" sz="1600" dirty="0"/>
              <a:t>Last year in June 2022: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/>
              <a:t>Total funds = $672,614.58</a:t>
            </a:r>
          </a:p>
          <a:p>
            <a:pPr marL="800100" lvl="1" indent="-342900">
              <a:buAutoNum type="alphaLcParenR"/>
            </a:pPr>
            <a:r>
              <a:rPr lang="en-US" sz="1600" dirty="0"/>
              <a:t>Total unreserved funds = $440,741.48</a:t>
            </a:r>
          </a:p>
          <a:p>
            <a:pPr marL="342900" indent="-342900">
              <a:buAutoNum type="arabicParenR"/>
            </a:pPr>
            <a:r>
              <a:rPr lang="en-US" sz="1600" dirty="0"/>
              <a:t>Reserve Fund total vs. sum of Acct 3010, 3012, 3014, 3016, 3018, 3020 off by $437.61</a:t>
            </a:r>
          </a:p>
        </p:txBody>
      </p: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AC5C3CDB-0A3A-B823-33CD-0CCEC04BC184}"/>
              </a:ext>
            </a:extLst>
          </p:cNvPr>
          <p:cNvGrpSpPr/>
          <p:nvPr/>
        </p:nvGrpSpPr>
        <p:grpSpPr>
          <a:xfrm>
            <a:off x="2895189" y="1581711"/>
            <a:ext cx="1166601" cy="1258967"/>
            <a:chOff x="2721622" y="1573245"/>
            <a:chExt cx="1166601" cy="1258967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090D6ED-B06F-83EA-DA0A-9F31C73BE6C2}"/>
                </a:ext>
              </a:extLst>
            </p:cNvPr>
            <p:cNvCxnSpPr/>
            <p:nvPr/>
          </p:nvCxnSpPr>
          <p:spPr>
            <a:xfrm flipV="1">
              <a:off x="3536219" y="1573245"/>
              <a:ext cx="352004" cy="16993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23965C1E-4239-7FF6-91CC-C474DC532176}"/>
                </a:ext>
              </a:extLst>
            </p:cNvPr>
            <p:cNvCxnSpPr>
              <a:cxnSpLocks/>
            </p:cNvCxnSpPr>
            <p:nvPr/>
          </p:nvCxnSpPr>
          <p:spPr>
            <a:xfrm>
              <a:off x="3536219" y="1938042"/>
              <a:ext cx="352004" cy="89417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196568C-D66E-DF00-5F42-E5204F8BBA84}"/>
                </a:ext>
              </a:extLst>
            </p:cNvPr>
            <p:cNvCxnSpPr>
              <a:cxnSpLocks/>
            </p:cNvCxnSpPr>
            <p:nvPr/>
          </p:nvCxnSpPr>
          <p:spPr>
            <a:xfrm>
              <a:off x="2722970" y="1747224"/>
              <a:ext cx="81324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070C63E-A31B-6166-BF64-6AAD7983B0BB}"/>
                </a:ext>
              </a:extLst>
            </p:cNvPr>
            <p:cNvCxnSpPr>
              <a:cxnSpLocks/>
            </p:cNvCxnSpPr>
            <p:nvPr/>
          </p:nvCxnSpPr>
          <p:spPr>
            <a:xfrm>
              <a:off x="2721622" y="1936038"/>
              <a:ext cx="81324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C4451565-5498-D614-11FC-C996277B99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149" y="1575370"/>
            <a:ext cx="3625383" cy="126530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3A7EA2A-AEEB-822B-6F7A-71EDADBF78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243" y="1569514"/>
            <a:ext cx="3471863" cy="12763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8315303-1398-0025-B328-5A83A399AB54}"/>
              </a:ext>
            </a:extLst>
          </p:cNvPr>
          <p:cNvSpPr txBox="1"/>
          <p:nvPr/>
        </p:nvSpPr>
        <p:spPr>
          <a:xfrm>
            <a:off x="1193697" y="2926865"/>
            <a:ext cx="62625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Note: Reserved amount differs from reporting by $437.61, ensure interest is being accrued in Gen Op Fund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1BD760C-1578-F255-1022-FEB5FB2BA0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644" y="3554358"/>
            <a:ext cx="3471863" cy="1905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0225DAC-AF9B-3819-84D6-6956EB8DAA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8643" y="3743382"/>
            <a:ext cx="3471863" cy="1905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25285F94-E0FE-3E69-D90F-79DBE946B38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8642" y="3929010"/>
            <a:ext cx="3471863" cy="19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79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Income – </a:t>
            </a:r>
            <a:r>
              <a:rPr lang="en-US" sz="4400" dirty="0"/>
              <a:t>June</a:t>
            </a:r>
            <a:r>
              <a:rPr lang="en-US" dirty="0"/>
              <a:t> 2023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7011" y="5652209"/>
            <a:ext cx="8511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To date received $901,643 in tax revenue + $1601 (donations) + $5236 (uncategorized) +$11,567 in interest income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No “Other Income” received in June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District has received 71% of total 2023 income through June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074" name="FILTER" hidden="1">
            <a:extLst>
              <a:ext uri="{FF2B5EF4-FFF2-40B4-BE49-F238E27FC236}">
                <a16:creationId xmlns:a16="http://schemas.microsoft.com/office/drawing/2014/main" id="{BFC12365-A7A2-4555-8334-A59637DC95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34379B1-53A6-F7F3-8C03-4438A3709E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88616" y="1074615"/>
            <a:ext cx="5505450" cy="1819275"/>
          </a:xfrm>
          <a:prstGeom prst="rect">
            <a:avLst/>
          </a:prstGeom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E0EDAD7-27F1-6543-B32F-2210AA7BF9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6843123"/>
              </p:ext>
            </p:extLst>
          </p:nvPr>
        </p:nvGraphicFramePr>
        <p:xfrm>
          <a:off x="59266" y="3070461"/>
          <a:ext cx="4405681" cy="2306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C391E14-3677-414A-B768-4E4FBB7225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345058"/>
              </p:ext>
            </p:extLst>
          </p:nvPr>
        </p:nvGraphicFramePr>
        <p:xfrm>
          <a:off x="4572000" y="3070460"/>
          <a:ext cx="4447106" cy="23069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343781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Expense – </a:t>
            </a:r>
            <a:r>
              <a:rPr lang="en-US" sz="4400" dirty="0"/>
              <a:t>June</a:t>
            </a:r>
            <a:r>
              <a:rPr lang="en-US" dirty="0"/>
              <a:t> 2023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7302" y="5896765"/>
            <a:ext cx="45534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$13,073 in capital outlay (Command 5650)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Other expense (SCBA Comp, NFPD Auxiliary Reg fee, Forklift for SCBA Comp, UTV HW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58F2AB-4F5F-5936-F112-82A0B045233C}"/>
              </a:ext>
            </a:extLst>
          </p:cNvPr>
          <p:cNvSpPr txBox="1"/>
          <p:nvPr/>
        </p:nvSpPr>
        <p:spPr>
          <a:xfrm>
            <a:off x="5045572" y="5911957"/>
            <a:ext cx="29520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$12K underspent for June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YTD overspent by $12,047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D82FE4-911A-F328-F29F-F579590DA8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302" y="1074615"/>
            <a:ext cx="5505450" cy="200025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F965211-0402-67AC-5F1A-4780F0FF93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8842" y="3070523"/>
            <a:ext cx="5505450" cy="190500"/>
          </a:xfrm>
          <a:prstGeom prst="rect">
            <a:avLst/>
          </a:prstGeom>
        </p:spPr>
      </p:pic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A4D186BD-3780-8549-9E55-9C8ECDD77E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4695157"/>
              </p:ext>
            </p:extLst>
          </p:nvPr>
        </p:nvGraphicFramePr>
        <p:xfrm>
          <a:off x="62443" y="3428999"/>
          <a:ext cx="4429268" cy="2482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2FFB2445-5737-3442-A2D2-323EFABCE1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2264045"/>
              </p:ext>
            </p:extLst>
          </p:nvPr>
        </p:nvGraphicFramePr>
        <p:xfrm>
          <a:off x="4652293" y="3428998"/>
          <a:ext cx="4331130" cy="2467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32327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Finance – </a:t>
            </a:r>
            <a:r>
              <a:rPr lang="en-US" sz="4400" dirty="0"/>
              <a:t>June</a:t>
            </a:r>
            <a:r>
              <a:rPr lang="en-US" dirty="0"/>
              <a:t> Summary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8265" y="1280777"/>
            <a:ext cx="87333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Need to reconcile reports: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Trued up reports with bookkeeping (YTD ending last day of June is key)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Determine that interest generated by Reserved Funds gets allocated to General Fund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Further report standardization will be requested</a:t>
            </a:r>
          </a:p>
        </p:txBody>
      </p:sp>
    </p:spTree>
    <p:extLst>
      <p:ext uri="{BB962C8B-B14F-4D97-AF65-F5344CB8AC3E}">
        <p14:creationId xmlns:p14="http://schemas.microsoft.com/office/powerpoint/2010/main" val="2887393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5BABA26B305243A60A31FCA787FEA4" ma:contentTypeVersion="16" ma:contentTypeDescription="Create a new document." ma:contentTypeScope="" ma:versionID="abbdf615960f701f4047f661e72ce6a7">
  <xsd:schema xmlns:xsd="http://www.w3.org/2001/XMLSchema" xmlns:xs="http://www.w3.org/2001/XMLSchema" xmlns:p="http://schemas.microsoft.com/office/2006/metadata/properties" xmlns:ns2="0b42ca36-c917-426e-b10f-a601cd052900" xmlns:ns3="66d75f40-7d24-403a-a859-e7f12c41f900" targetNamespace="http://schemas.microsoft.com/office/2006/metadata/properties" ma:root="true" ma:fieldsID="6b2d2820ccbe2942691b58647bb0da69" ns2:_="" ns3:_="">
    <xsd:import namespace="0b42ca36-c917-426e-b10f-a601cd052900"/>
    <xsd:import namespace="66d75f40-7d24-403a-a859-e7f12c41f9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42ca36-c917-426e-b10f-a601cd0529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bc163435-b481-4f32-b3c0-29a0a124260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d75f40-7d24-403a-a859-e7f12c41f90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877865d3-a4a9-4a08-8cda-27d5374147dc}" ma:internalName="TaxCatchAll" ma:showField="CatchAllData" ma:web="66d75f40-7d24-403a-a859-e7f12c41f9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d75f40-7d24-403a-a859-e7f12c41f900" xsi:nil="true"/>
    <lcf76f155ced4ddcb4097134ff3c332f xmlns="0b42ca36-c917-426e-b10f-a601cd05290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0A64B04-D50B-405C-AFC4-F4808B38EE8A}"/>
</file>

<file path=customXml/itemProps2.xml><?xml version="1.0" encoding="utf-8"?>
<ds:datastoreItem xmlns:ds="http://schemas.openxmlformats.org/officeDocument/2006/customXml" ds:itemID="{0BA3B007-E19A-4FDB-84BE-F4E3E0C1B448}"/>
</file>

<file path=customXml/itemProps3.xml><?xml version="1.0" encoding="utf-8"?>
<ds:datastoreItem xmlns:ds="http://schemas.openxmlformats.org/officeDocument/2006/customXml" ds:itemID="{06CD6BB0-B55C-4219-80CC-4FEEADC5F604}"/>
</file>

<file path=docProps/app.xml><?xml version="1.0" encoding="utf-8"?>
<Properties xmlns="http://schemas.openxmlformats.org/officeDocument/2006/extended-properties" xmlns:vt="http://schemas.openxmlformats.org/officeDocument/2006/docPropsVTypes">
  <TotalTime>227769</TotalTime>
  <Words>243</Words>
  <Application>Microsoft Office PowerPoint</Application>
  <PresentationFormat>On-screen Show (4:3)</PresentationFormat>
  <Paragraphs>27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NFPD Balance Sheet –  June 2023</vt:lpstr>
      <vt:lpstr>NFPD Income – June 2023</vt:lpstr>
      <vt:lpstr>NFPD Expense – June 2023</vt:lpstr>
      <vt:lpstr>NFPD Finance – June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Wieseler</dc:creator>
  <cp:lastModifiedBy>Todd Wieseler</cp:lastModifiedBy>
  <cp:revision>141</cp:revision>
  <dcterms:created xsi:type="dcterms:W3CDTF">2020-08-05T18:00:36Z</dcterms:created>
  <dcterms:modified xsi:type="dcterms:W3CDTF">2023-07-19T13:04:16Z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0x010100AA5BABA26B305243A60A31FCA787FEA4</vt:lpwstr>
  </property>
</Properties>
</file>