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07" autoAdjust="0"/>
    <p:restoredTop sz="94694"/>
  </p:normalViewPr>
  <p:slideViewPr>
    <p:cSldViewPr snapToGrid="0" snapToObjects="1">
      <p:cViewPr varScale="1">
        <p:scale>
          <a:sx n="86" d="100"/>
          <a:sy n="86" d="100"/>
        </p:scale>
        <p:origin x="1541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an Keeler" userId="8d2f0e37-24b7-4224-a86a-9e6c38c3ec63" providerId="ADAL" clId="{9686EC5A-1D1B-4812-9CFD-F3841DDEBF94}"/>
    <pc:docChg chg="modSld">
      <pc:chgData name="Ryan Keeler" userId="8d2f0e37-24b7-4224-a86a-9e6c38c3ec63" providerId="ADAL" clId="{9686EC5A-1D1B-4812-9CFD-F3841DDEBF94}" dt="2024-01-17T00:39:51.189" v="0" actId="20577"/>
      <pc:docMkLst>
        <pc:docMk/>
      </pc:docMkLst>
      <pc:sldChg chg="modSp mod">
        <pc:chgData name="Ryan Keeler" userId="8d2f0e37-24b7-4224-a86a-9e6c38c3ec63" providerId="ADAL" clId="{9686EC5A-1D1B-4812-9CFD-F3841DDEBF94}" dt="2024-01-17T00:39:51.189" v="0" actId="20577"/>
        <pc:sldMkLst>
          <pc:docMk/>
          <pc:sldMk cId="2343781576" sldId="258"/>
        </pc:sldMkLst>
        <pc:spChg chg="mod">
          <ac:chgData name="Ryan Keeler" userId="8d2f0e37-24b7-4224-a86a-9e6c38c3ec63" providerId="ADAL" clId="{9686EC5A-1D1B-4812-9CFD-F3841DDEBF94}" dt="2024-01-17T00:39:51.189" v="0" actId="20577"/>
          <ac:spMkLst>
            <pc:docMk/>
            <pc:sldMk cId="2343781576" sldId="258"/>
            <ac:spMk id="9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yang\Desktop\NedFire\2024-04\March%202024%20Financials%20Worksheet%20(Summary)%20R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yang\Desktop\NedFire\2024-04\March%202024%20Financials%20Worksheet%20(Summary)%20R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yang\Desktop\NedFire\2024-04\March%202024%20Financials%20Worksheet%20(Summary)%20R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yang\Desktop\NedFire\2024-04\March%202024%20Financials%20Worksheet%20(Summary)%20R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February'!$B$9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February'!$C$8:$N$8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February'!$C$9:$N$9</c:f>
              <c:numCache>
                <c:formatCode>_("$"* #,##0.00_);_("$"* \(#,##0.00\);_("$"* "-"??_);_(@_)</c:formatCode>
                <c:ptCount val="12"/>
                <c:pt idx="0">
                  <c:v>144663.10750000001</c:v>
                </c:pt>
                <c:pt idx="1">
                  <c:v>289326.21500000003</c:v>
                </c:pt>
                <c:pt idx="2">
                  <c:v>433989.32250000001</c:v>
                </c:pt>
                <c:pt idx="3">
                  <c:v>578652.43000000005</c:v>
                </c:pt>
                <c:pt idx="4">
                  <c:v>723315.53750000009</c:v>
                </c:pt>
                <c:pt idx="5">
                  <c:v>867978.64500000002</c:v>
                </c:pt>
                <c:pt idx="6">
                  <c:v>1012641.7525000001</c:v>
                </c:pt>
                <c:pt idx="7">
                  <c:v>1157304.8600000001</c:v>
                </c:pt>
                <c:pt idx="8">
                  <c:v>1301967.9675</c:v>
                </c:pt>
                <c:pt idx="9">
                  <c:v>1446631.075</c:v>
                </c:pt>
                <c:pt idx="10">
                  <c:v>1591294.1825000001</c:v>
                </c:pt>
                <c:pt idx="11">
                  <c:v>1735957.29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9E-4E47-B794-D25A6516DE06}"/>
            </c:ext>
          </c:extLst>
        </c:ser>
        <c:ser>
          <c:idx val="1"/>
          <c:order val="1"/>
          <c:tx>
            <c:strRef>
              <c:f>'BVAG - February'!$B$10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February'!$C$8:$N$8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February'!$C$10:$N$10</c:f>
              <c:numCache>
                <c:formatCode>_("$"* #,##0.00_);_("$"* \(#,##0.00\);_("$"* "-"??_);_(@_)</c:formatCode>
                <c:ptCount val="12"/>
                <c:pt idx="0">
                  <c:v>3274.96</c:v>
                </c:pt>
                <c:pt idx="1">
                  <c:v>418766.81</c:v>
                </c:pt>
                <c:pt idx="2">
                  <c:v>595527.73</c:v>
                </c:pt>
                <c:pt idx="3">
                  <c:v>1044547.0199999999</c:v>
                </c:pt>
                <c:pt idx="4">
                  <c:v>1044547.0199999999</c:v>
                </c:pt>
                <c:pt idx="5">
                  <c:v>1044547.0199999999</c:v>
                </c:pt>
                <c:pt idx="6">
                  <c:v>1044547.0199999999</c:v>
                </c:pt>
                <c:pt idx="7">
                  <c:v>1044547.0199999999</c:v>
                </c:pt>
                <c:pt idx="8">
                  <c:v>1044547.0199999999</c:v>
                </c:pt>
                <c:pt idx="9">
                  <c:v>1044547.0199999999</c:v>
                </c:pt>
                <c:pt idx="10">
                  <c:v>1044547.0199999999</c:v>
                </c:pt>
                <c:pt idx="11">
                  <c:v>1044547.0199999999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9E-4E47-B794-D25A6516DE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February'!$B$3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February'!$C$2:$N$2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February'!$C$3:$N$3</c:f>
              <c:numCache>
                <c:formatCode>_("$"* #,##0.00_);_("$"* \(#,##0.00\);_("$"* "-"??_);_(@_)</c:formatCode>
                <c:ptCount val="12"/>
                <c:pt idx="0">
                  <c:v>144663.10750000001</c:v>
                </c:pt>
                <c:pt idx="1">
                  <c:v>144663.10750000001</c:v>
                </c:pt>
                <c:pt idx="2">
                  <c:v>144663.10749999998</c:v>
                </c:pt>
                <c:pt idx="3">
                  <c:v>144663.10750000001</c:v>
                </c:pt>
                <c:pt idx="4">
                  <c:v>144663.10749999998</c:v>
                </c:pt>
                <c:pt idx="5">
                  <c:v>144663.10749999998</c:v>
                </c:pt>
                <c:pt idx="6">
                  <c:v>144663.10750000001</c:v>
                </c:pt>
                <c:pt idx="7">
                  <c:v>144663.10749999998</c:v>
                </c:pt>
                <c:pt idx="8">
                  <c:v>144663.10749999998</c:v>
                </c:pt>
                <c:pt idx="9">
                  <c:v>144663.10750000001</c:v>
                </c:pt>
                <c:pt idx="10">
                  <c:v>144663.10750000004</c:v>
                </c:pt>
                <c:pt idx="11">
                  <c:v>144663.10749999993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03-4F91-BC98-8A2F28E0CCF0}"/>
            </c:ext>
          </c:extLst>
        </c:ser>
        <c:ser>
          <c:idx val="1"/>
          <c:order val="1"/>
          <c:tx>
            <c:strRef>
              <c:f>'BVAG - February'!$B$4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February'!$C$2:$N$2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February'!$C$4:$N$4</c:f>
              <c:numCache>
                <c:formatCode>_("$"* #,##0.00_);_("$"* \(#,##0.00\);_("$"* "-"??_);_(@_)</c:formatCode>
                <c:ptCount val="12"/>
                <c:pt idx="0">
                  <c:v>3274.96</c:v>
                </c:pt>
                <c:pt idx="1">
                  <c:v>415491.85</c:v>
                </c:pt>
                <c:pt idx="2">
                  <c:v>176760.92</c:v>
                </c:pt>
                <c:pt idx="3">
                  <c:v>449019.28999999992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03-4F91-BC98-8A2F28E0CC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February'!$B$27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February'!$C$25:$N$25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February'!$C$27:$N$27</c:f>
              <c:numCache>
                <c:formatCode>_("$"* #,##0.00_);_("$"* \(#,##0.00\);_("$"* "-"??_);_(@_)</c:formatCode>
                <c:ptCount val="12"/>
                <c:pt idx="0">
                  <c:v>119485.39916666668</c:v>
                </c:pt>
                <c:pt idx="1">
                  <c:v>238970.79833333337</c:v>
                </c:pt>
                <c:pt idx="2">
                  <c:v>358456.19750000007</c:v>
                </c:pt>
                <c:pt idx="3">
                  <c:v>477941.59666666674</c:v>
                </c:pt>
                <c:pt idx="4">
                  <c:v>597426.99583333347</c:v>
                </c:pt>
                <c:pt idx="5">
                  <c:v>716912.39500000014</c:v>
                </c:pt>
                <c:pt idx="6">
                  <c:v>836397.7941666668</c:v>
                </c:pt>
                <c:pt idx="7">
                  <c:v>955883.19333333347</c:v>
                </c:pt>
                <c:pt idx="8">
                  <c:v>1075368.5925000003</c:v>
                </c:pt>
                <c:pt idx="9">
                  <c:v>1194853.9916666669</c:v>
                </c:pt>
                <c:pt idx="10">
                  <c:v>1314339.3908333336</c:v>
                </c:pt>
                <c:pt idx="11">
                  <c:v>1433824.7900000003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86-4EBB-B86A-909AEEC6ABF6}"/>
            </c:ext>
          </c:extLst>
        </c:ser>
        <c:ser>
          <c:idx val="0"/>
          <c:order val="1"/>
          <c:tx>
            <c:strRef>
              <c:f>'BVAG - February'!$B$26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February'!$C$25:$N$25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February'!$C$26:$N$26</c:f>
              <c:numCache>
                <c:formatCode>_("$"* #,##0.00_);_("$"* \(#,##0.00\);_("$"* "-"??_);_(@_)</c:formatCode>
                <c:ptCount val="12"/>
                <c:pt idx="0">
                  <c:v>106397.75</c:v>
                </c:pt>
                <c:pt idx="1">
                  <c:v>224731.66</c:v>
                </c:pt>
                <c:pt idx="2">
                  <c:v>324952.48</c:v>
                </c:pt>
                <c:pt idx="3">
                  <c:v>432306.35</c:v>
                </c:pt>
                <c:pt idx="4">
                  <c:v>432306.35</c:v>
                </c:pt>
                <c:pt idx="5">
                  <c:v>432306.35</c:v>
                </c:pt>
                <c:pt idx="6">
                  <c:v>432306.35</c:v>
                </c:pt>
                <c:pt idx="7">
                  <c:v>432306.35</c:v>
                </c:pt>
                <c:pt idx="8">
                  <c:v>432306.35</c:v>
                </c:pt>
                <c:pt idx="9">
                  <c:v>432306.35</c:v>
                </c:pt>
                <c:pt idx="10">
                  <c:v>432306.35</c:v>
                </c:pt>
                <c:pt idx="11">
                  <c:v>432306.35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86-4EBB-B86A-909AEEC6AB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February'!$B$21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February'!$C$19:$N$19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February'!$C$21:$N$21</c:f>
              <c:numCache>
                <c:formatCode>_("$"* #,##0.00_);_("$"* \(#,##0.00\);_("$"* "-"??_);_(@_)</c:formatCode>
                <c:ptCount val="12"/>
                <c:pt idx="0">
                  <c:v>119485.39916666668</c:v>
                </c:pt>
                <c:pt idx="1">
                  <c:v>119485.39916666668</c:v>
                </c:pt>
                <c:pt idx="2">
                  <c:v>119485.39916666668</c:v>
                </c:pt>
                <c:pt idx="3">
                  <c:v>119485.39916666668</c:v>
                </c:pt>
                <c:pt idx="4">
                  <c:v>119485.39916666668</c:v>
                </c:pt>
                <c:pt idx="5">
                  <c:v>119485.39916666668</c:v>
                </c:pt>
                <c:pt idx="6">
                  <c:v>119485.39916666668</c:v>
                </c:pt>
                <c:pt idx="7">
                  <c:v>119485.39916666668</c:v>
                </c:pt>
                <c:pt idx="8">
                  <c:v>119485.39916666668</c:v>
                </c:pt>
                <c:pt idx="9">
                  <c:v>119485.39916666668</c:v>
                </c:pt>
                <c:pt idx="10">
                  <c:v>119485.39916666668</c:v>
                </c:pt>
                <c:pt idx="11">
                  <c:v>119485.39916666668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1A-4D9A-BCDC-AC08098DA499}"/>
            </c:ext>
          </c:extLst>
        </c:ser>
        <c:ser>
          <c:idx val="0"/>
          <c:order val="1"/>
          <c:tx>
            <c:strRef>
              <c:f>'BVAG - February'!$B$20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February'!$C$19:$N$19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February'!$C$20:$N$20</c:f>
              <c:numCache>
                <c:formatCode>_("$"* #,##0.00_);_("$"* \(#,##0.00\);_("$"* "-"??_);_(@_)</c:formatCode>
                <c:ptCount val="12"/>
                <c:pt idx="0">
                  <c:v>106397.75</c:v>
                </c:pt>
                <c:pt idx="1">
                  <c:v>118333.91</c:v>
                </c:pt>
                <c:pt idx="2">
                  <c:v>100220.82</c:v>
                </c:pt>
                <c:pt idx="3">
                  <c:v>107353.87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1A-4D9A-BCDC-AC08098DA4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E5275F07-39A9-5069-E2DD-3E3A787C88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345224"/>
              </p:ext>
            </p:extLst>
          </p:nvPr>
        </p:nvGraphicFramePr>
        <p:xfrm>
          <a:off x="4107182" y="3066143"/>
          <a:ext cx="2946154" cy="373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788">
                  <a:extLst>
                    <a:ext uri="{9D8B030D-6E8A-4147-A177-3AD203B41FA5}">
                      <a16:colId xmlns:a16="http://schemas.microsoft.com/office/drawing/2014/main" val="105789524"/>
                    </a:ext>
                  </a:extLst>
                </a:gridCol>
                <a:gridCol w="1952782">
                  <a:extLst>
                    <a:ext uri="{9D8B030D-6E8A-4147-A177-3AD203B41FA5}">
                      <a16:colId xmlns:a16="http://schemas.microsoft.com/office/drawing/2014/main" val="522613393"/>
                    </a:ext>
                  </a:extLst>
                </a:gridCol>
                <a:gridCol w="806584">
                  <a:extLst>
                    <a:ext uri="{9D8B030D-6E8A-4147-A177-3AD203B41FA5}">
                      <a16:colId xmlns:a16="http://schemas.microsoft.com/office/drawing/2014/main" val="2088597939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Accounts Payable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4438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2000 · Accounts Payable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-23,089.31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76381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56FBF01-AC3E-2D19-C09B-436942C7A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719410"/>
              </p:ext>
            </p:extLst>
          </p:nvPr>
        </p:nvGraphicFramePr>
        <p:xfrm>
          <a:off x="4199460" y="1460055"/>
          <a:ext cx="2853875" cy="1349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2555">
                  <a:extLst>
                    <a:ext uri="{9D8B030D-6E8A-4147-A177-3AD203B41FA5}">
                      <a16:colId xmlns:a16="http://schemas.microsoft.com/office/drawing/2014/main" val="2980178825"/>
                    </a:ext>
                  </a:extLst>
                </a:gridCol>
                <a:gridCol w="781320">
                  <a:extLst>
                    <a:ext uri="{9D8B030D-6E8A-4147-A177-3AD203B41FA5}">
                      <a16:colId xmlns:a16="http://schemas.microsoft.com/office/drawing/2014/main" val="4267818163"/>
                    </a:ext>
                  </a:extLst>
                </a:gridCol>
              </a:tblGrid>
              <a:tr h="223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3010 · Capital Reserve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6,580.22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8842973"/>
                  </a:ext>
                </a:extLst>
              </a:tr>
              <a:tr h="223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3012 · Grant Match Reserve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20,000.00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5180646"/>
                  </a:ext>
                </a:extLst>
              </a:tr>
              <a:tr h="223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3014 · Reserved for Payroll/Operating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106,902.33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517100"/>
                  </a:ext>
                </a:extLst>
              </a:tr>
              <a:tr h="223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3016 · Reserved for Sick/Vac</a:t>
                      </a:r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37,300.39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5324451"/>
                  </a:ext>
                </a:extLst>
              </a:tr>
              <a:tr h="223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3018 · Reserved for Water Systems</a:t>
                      </a:r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5,000.00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53500"/>
                  </a:ext>
                </a:extLst>
              </a:tr>
              <a:tr h="2326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3020 · Reserved for Tabor</a:t>
                      </a:r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29,760.00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9557478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749" y="477541"/>
            <a:ext cx="8229600" cy="59741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NFPD Balance Sheet –  April 2024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705184" y="4960183"/>
            <a:ext cx="8293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Total Unreserved = </a:t>
            </a:r>
            <a:br>
              <a:rPr lang="en-US" sz="1600" dirty="0"/>
            </a:br>
            <a:r>
              <a:rPr lang="en-US" sz="1600" dirty="0"/>
              <a:t>(Total Bank Accounts, Receivables) – (Reserve Fund, Apparatus Fund, Pension Fund, Payables)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March 2023: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$622,750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$373,807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315303-1398-0025-B328-5A83A399AB54}"/>
              </a:ext>
            </a:extLst>
          </p:cNvPr>
          <p:cNvSpPr txBox="1"/>
          <p:nvPr/>
        </p:nvSpPr>
        <p:spPr>
          <a:xfrm>
            <a:off x="7457540" y="1701210"/>
            <a:ext cx="13707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/>
              <a:t>Note: Reserved amount differs from Acct 1028 by $916.40, interest to be accrued in Gen Op Fund.</a:t>
            </a:r>
          </a:p>
        </p:txBody>
      </p:sp>
      <p:graphicFrame>
        <p:nvGraphicFramePr>
          <p:cNvPr id="31" name="Table 127">
            <a:extLst>
              <a:ext uri="{FF2B5EF4-FFF2-40B4-BE49-F238E27FC236}">
                <a16:creationId xmlns:a16="http://schemas.microsoft.com/office/drawing/2014/main" id="{62079056-C206-5739-792B-55759C216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402617"/>
              </p:ext>
            </p:extLst>
          </p:nvPr>
        </p:nvGraphicFramePr>
        <p:xfrm>
          <a:off x="699095" y="4078756"/>
          <a:ext cx="28194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1">
                  <a:extLst>
                    <a:ext uri="{9D8B030D-6E8A-4147-A177-3AD203B41FA5}">
                      <a16:colId xmlns:a16="http://schemas.microsoft.com/office/drawing/2014/main" val="1642123038"/>
                    </a:ext>
                  </a:extLst>
                </a:gridCol>
                <a:gridCol w="1409701">
                  <a:extLst>
                    <a:ext uri="{9D8B030D-6E8A-4147-A177-3AD203B41FA5}">
                      <a16:colId xmlns:a16="http://schemas.microsoft.com/office/drawing/2014/main" val="1349683440"/>
                    </a:ext>
                  </a:extLst>
                </a:gridCol>
              </a:tblGrid>
              <a:tr h="24651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Total 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Unreserved Funds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$1,248,062.11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026909"/>
                  </a:ext>
                </a:extLst>
              </a:tr>
            </a:tbl>
          </a:graphicData>
        </a:graphic>
      </p:graphicFrame>
      <p:grpSp>
        <p:nvGrpSpPr>
          <p:cNvPr id="156" name="Group 155">
            <a:extLst>
              <a:ext uri="{FF2B5EF4-FFF2-40B4-BE49-F238E27FC236}">
                <a16:creationId xmlns:a16="http://schemas.microsoft.com/office/drawing/2014/main" id="{AC5C3CDB-0A3A-B823-33CD-0CCEC04BC184}"/>
              </a:ext>
            </a:extLst>
          </p:cNvPr>
          <p:cNvGrpSpPr/>
          <p:nvPr/>
        </p:nvGrpSpPr>
        <p:grpSpPr>
          <a:xfrm>
            <a:off x="2960079" y="1487095"/>
            <a:ext cx="1166601" cy="1258967"/>
            <a:chOff x="2721622" y="1573245"/>
            <a:chExt cx="1166601" cy="1258967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090D6ED-B06F-83EA-DA0A-9F31C73BE6C2}"/>
                </a:ext>
              </a:extLst>
            </p:cNvPr>
            <p:cNvCxnSpPr/>
            <p:nvPr/>
          </p:nvCxnSpPr>
          <p:spPr>
            <a:xfrm flipV="1">
              <a:off x="3536219" y="1573245"/>
              <a:ext cx="352004" cy="16993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3965C1E-4239-7FF6-91CC-C474DC532176}"/>
                </a:ext>
              </a:extLst>
            </p:cNvPr>
            <p:cNvCxnSpPr>
              <a:cxnSpLocks/>
            </p:cNvCxnSpPr>
            <p:nvPr/>
          </p:nvCxnSpPr>
          <p:spPr>
            <a:xfrm>
              <a:off x="3536219" y="1938042"/>
              <a:ext cx="352004" cy="89417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196568C-D66E-DF00-5F42-E5204F8BBA84}"/>
                </a:ext>
              </a:extLst>
            </p:cNvPr>
            <p:cNvCxnSpPr>
              <a:cxnSpLocks/>
            </p:cNvCxnSpPr>
            <p:nvPr/>
          </p:nvCxnSpPr>
          <p:spPr>
            <a:xfrm>
              <a:off x="2722970" y="1747224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070C63E-A31B-6166-BF64-6AAD7983B0BB}"/>
                </a:ext>
              </a:extLst>
            </p:cNvPr>
            <p:cNvCxnSpPr>
              <a:cxnSpLocks/>
            </p:cNvCxnSpPr>
            <p:nvPr/>
          </p:nvCxnSpPr>
          <p:spPr>
            <a:xfrm>
              <a:off x="2721622" y="1936038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93CA39-A84E-EBBF-627C-DB22CE5F2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865330"/>
              </p:ext>
            </p:extLst>
          </p:nvPr>
        </p:nvGraphicFramePr>
        <p:xfrm>
          <a:off x="663175" y="1119943"/>
          <a:ext cx="3111501" cy="1661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271">
                  <a:extLst>
                    <a:ext uri="{9D8B030D-6E8A-4147-A177-3AD203B41FA5}">
                      <a16:colId xmlns:a16="http://schemas.microsoft.com/office/drawing/2014/main" val="862364322"/>
                    </a:ext>
                  </a:extLst>
                </a:gridCol>
                <a:gridCol w="2062378">
                  <a:extLst>
                    <a:ext uri="{9D8B030D-6E8A-4147-A177-3AD203B41FA5}">
                      <a16:colId xmlns:a16="http://schemas.microsoft.com/office/drawing/2014/main" val="1125404376"/>
                    </a:ext>
                  </a:extLst>
                </a:gridCol>
                <a:gridCol w="851852">
                  <a:extLst>
                    <a:ext uri="{9D8B030D-6E8A-4147-A177-3AD203B41FA5}">
                      <a16:colId xmlns:a16="http://schemas.microsoft.com/office/drawing/2014/main" val="1350287580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1000 · Bank Accounts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6446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1029 · Colotrust - Auxiliary Fund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2,905.22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021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1025 · Colotrust - Gen Op Fund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459,873.07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906085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1028 · Colotrust - Reserve Fund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206,459.34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03346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1027 · Colotrust - Apparatus Fund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29,213.93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043496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1026 · Colotrust - Pension Fund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45,431.16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14722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1010 · Checking-7493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65,898.66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7120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1015 · Savings/Regular-4453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696,295.85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8509168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Total 1000 · Bank Accounts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1,506,077.23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164005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5B60AAB5-694A-D559-161B-D6B2C11FF5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945845"/>
              </p:ext>
            </p:extLst>
          </p:nvPr>
        </p:nvGraphicFramePr>
        <p:xfrm>
          <a:off x="696796" y="3061454"/>
          <a:ext cx="3009419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423">
                  <a:extLst>
                    <a:ext uri="{9D8B030D-6E8A-4147-A177-3AD203B41FA5}">
                      <a16:colId xmlns:a16="http://schemas.microsoft.com/office/drawing/2014/main" val="3558451041"/>
                    </a:ext>
                  </a:extLst>
                </a:gridCol>
                <a:gridCol w="2055213">
                  <a:extLst>
                    <a:ext uri="{9D8B030D-6E8A-4147-A177-3AD203B41FA5}">
                      <a16:colId xmlns:a16="http://schemas.microsoft.com/office/drawing/2014/main" val="2697059435"/>
                    </a:ext>
                  </a:extLst>
                </a:gridCol>
                <a:gridCol w="774783">
                  <a:extLst>
                    <a:ext uri="{9D8B030D-6E8A-4147-A177-3AD203B41FA5}">
                      <a16:colId xmlns:a16="http://schemas.microsoft.com/office/drawing/2014/main" val="2424934214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Accounts Receivable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25849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1115 · Accts Receivable Inspection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4,325.00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80923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A54A5CB8-6F68-A555-6F5D-83B5807AE5B5}"/>
              </a:ext>
            </a:extLst>
          </p:cNvPr>
          <p:cNvSpPr txBox="1"/>
          <p:nvPr/>
        </p:nvSpPr>
        <p:spPr>
          <a:xfrm>
            <a:off x="7454303" y="3199360"/>
            <a:ext cx="137071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/>
              <a:t>Note: Negative AP is a timing issue.  Will resolve later in May.</a:t>
            </a:r>
          </a:p>
        </p:txBody>
      </p:sp>
    </p:spTree>
    <p:extLst>
      <p:ext uri="{BB962C8B-B14F-4D97-AF65-F5344CB8AC3E}">
        <p14:creationId xmlns:p14="http://schemas.microsoft.com/office/powerpoint/2010/main" val="14263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0698504"/>
              </p:ext>
            </p:extLst>
          </p:nvPr>
        </p:nvGraphicFramePr>
        <p:xfrm>
          <a:off x="4681182" y="4261234"/>
          <a:ext cx="4443537" cy="2120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94680"/>
              </p:ext>
            </p:extLst>
          </p:nvPr>
        </p:nvGraphicFramePr>
        <p:xfrm>
          <a:off x="60389" y="4261235"/>
          <a:ext cx="4500086" cy="2122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A3A6398-BA20-9BA5-F03B-BB5BF087B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069134"/>
              </p:ext>
            </p:extLst>
          </p:nvPr>
        </p:nvGraphicFramePr>
        <p:xfrm>
          <a:off x="591952" y="1071868"/>
          <a:ext cx="8229599" cy="2232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779">
                  <a:extLst>
                    <a:ext uri="{9D8B030D-6E8A-4147-A177-3AD203B41FA5}">
                      <a16:colId xmlns:a16="http://schemas.microsoft.com/office/drawing/2014/main" val="4063680384"/>
                    </a:ext>
                  </a:extLst>
                </a:gridCol>
                <a:gridCol w="283779">
                  <a:extLst>
                    <a:ext uri="{9D8B030D-6E8A-4147-A177-3AD203B41FA5}">
                      <a16:colId xmlns:a16="http://schemas.microsoft.com/office/drawing/2014/main" val="1430456305"/>
                    </a:ext>
                  </a:extLst>
                </a:gridCol>
                <a:gridCol w="283779">
                  <a:extLst>
                    <a:ext uri="{9D8B030D-6E8A-4147-A177-3AD203B41FA5}">
                      <a16:colId xmlns:a16="http://schemas.microsoft.com/office/drawing/2014/main" val="2596679865"/>
                    </a:ext>
                  </a:extLst>
                </a:gridCol>
                <a:gridCol w="283779">
                  <a:extLst>
                    <a:ext uri="{9D8B030D-6E8A-4147-A177-3AD203B41FA5}">
                      <a16:colId xmlns:a16="http://schemas.microsoft.com/office/drawing/2014/main" val="1171128614"/>
                    </a:ext>
                  </a:extLst>
                </a:gridCol>
                <a:gridCol w="283779">
                  <a:extLst>
                    <a:ext uri="{9D8B030D-6E8A-4147-A177-3AD203B41FA5}">
                      <a16:colId xmlns:a16="http://schemas.microsoft.com/office/drawing/2014/main" val="1113110932"/>
                    </a:ext>
                  </a:extLst>
                </a:gridCol>
                <a:gridCol w="2997419">
                  <a:extLst>
                    <a:ext uri="{9D8B030D-6E8A-4147-A177-3AD203B41FA5}">
                      <a16:colId xmlns:a16="http://schemas.microsoft.com/office/drawing/2014/main" val="803070554"/>
                    </a:ext>
                  </a:extLst>
                </a:gridCol>
                <a:gridCol w="833602">
                  <a:extLst>
                    <a:ext uri="{9D8B030D-6E8A-4147-A177-3AD203B41FA5}">
                      <a16:colId xmlns:a16="http://schemas.microsoft.com/office/drawing/2014/main" val="1470498595"/>
                    </a:ext>
                  </a:extLst>
                </a:gridCol>
                <a:gridCol w="833602">
                  <a:extLst>
                    <a:ext uri="{9D8B030D-6E8A-4147-A177-3AD203B41FA5}">
                      <a16:colId xmlns:a16="http://schemas.microsoft.com/office/drawing/2014/main" val="292155956"/>
                    </a:ext>
                  </a:extLst>
                </a:gridCol>
                <a:gridCol w="1152853">
                  <a:extLst>
                    <a:ext uri="{9D8B030D-6E8A-4147-A177-3AD203B41FA5}">
                      <a16:colId xmlns:a16="http://schemas.microsoft.com/office/drawing/2014/main" val="208044419"/>
                    </a:ext>
                  </a:extLst>
                </a:gridCol>
                <a:gridCol w="993228">
                  <a:extLst>
                    <a:ext uri="{9D8B030D-6E8A-4147-A177-3AD203B41FA5}">
                      <a16:colId xmlns:a16="http://schemas.microsoft.com/office/drawing/2014/main" val="4199084782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Apr 24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Budget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$ Over Budget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% of Budget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366520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Income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28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4082 · Medical Training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0551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4030 · Sale of Vehicles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538389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49900 · Uncategorized Income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24523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4010 · Cistern Revenue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05389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4015 · DDA-Share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12566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4020 · Donations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500.00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500.00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100.0%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6719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4025 · Interest Income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4,605.93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4,605.93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100.0%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43148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4100 · Tax Rev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7264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Total 4100 · Tax Rev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620,674.28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142,389.23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478,285.05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435.9%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154674"/>
                  </a:ext>
                </a:extLst>
              </a:tr>
              <a:tr h="18288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Total Income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625,780.21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142,389.23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483,390.98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439.49%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04292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806" y="476572"/>
            <a:ext cx="8229600" cy="586418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NFPD Income – April 2024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0228" y="6363607"/>
            <a:ext cx="899377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200" dirty="0"/>
              <a:t>To date received $1.23M (tax rev.) + $2.1K (donations) + $2.0K (</a:t>
            </a:r>
            <a:r>
              <a:rPr lang="en-US" sz="1200" dirty="0" err="1"/>
              <a:t>uncateg</a:t>
            </a:r>
            <a:r>
              <a:rPr lang="en-US" sz="1200" dirty="0"/>
              <a:t>.) + $0 (med. training) + $13.2K (interest) + $0 (DDA)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200" dirty="0"/>
              <a:t>Other income $300 (fire inspection), $10.0K (EMR training), $2.5K (Cistern revenue)</a:t>
            </a: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64F187B-D7D9-51FC-5319-2E4CD36E96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351324"/>
              </p:ext>
            </p:extLst>
          </p:nvPr>
        </p:nvGraphicFramePr>
        <p:xfrm>
          <a:off x="591953" y="3315440"/>
          <a:ext cx="8291987" cy="929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091">
                  <a:extLst>
                    <a:ext uri="{9D8B030D-6E8A-4147-A177-3AD203B41FA5}">
                      <a16:colId xmlns:a16="http://schemas.microsoft.com/office/drawing/2014/main" val="2034824380"/>
                    </a:ext>
                  </a:extLst>
                </a:gridCol>
                <a:gridCol w="232091">
                  <a:extLst>
                    <a:ext uri="{9D8B030D-6E8A-4147-A177-3AD203B41FA5}">
                      <a16:colId xmlns:a16="http://schemas.microsoft.com/office/drawing/2014/main" val="2709654824"/>
                    </a:ext>
                  </a:extLst>
                </a:gridCol>
                <a:gridCol w="232091">
                  <a:extLst>
                    <a:ext uri="{9D8B030D-6E8A-4147-A177-3AD203B41FA5}">
                      <a16:colId xmlns:a16="http://schemas.microsoft.com/office/drawing/2014/main" val="2449287412"/>
                    </a:ext>
                  </a:extLst>
                </a:gridCol>
                <a:gridCol w="255923">
                  <a:extLst>
                    <a:ext uri="{9D8B030D-6E8A-4147-A177-3AD203B41FA5}">
                      <a16:colId xmlns:a16="http://schemas.microsoft.com/office/drawing/2014/main" val="2510323000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943515802"/>
                    </a:ext>
                  </a:extLst>
                </a:gridCol>
                <a:gridCol w="281323">
                  <a:extLst>
                    <a:ext uri="{9D8B030D-6E8A-4147-A177-3AD203B41FA5}">
                      <a16:colId xmlns:a16="http://schemas.microsoft.com/office/drawing/2014/main" val="29330726"/>
                    </a:ext>
                  </a:extLst>
                </a:gridCol>
                <a:gridCol w="281323">
                  <a:extLst>
                    <a:ext uri="{9D8B030D-6E8A-4147-A177-3AD203B41FA5}">
                      <a16:colId xmlns:a16="http://schemas.microsoft.com/office/drawing/2014/main" val="652792770"/>
                    </a:ext>
                  </a:extLst>
                </a:gridCol>
                <a:gridCol w="2971471">
                  <a:extLst>
                    <a:ext uri="{9D8B030D-6E8A-4147-A177-3AD203B41FA5}">
                      <a16:colId xmlns:a16="http://schemas.microsoft.com/office/drawing/2014/main" val="39329310"/>
                    </a:ext>
                  </a:extLst>
                </a:gridCol>
                <a:gridCol w="826385">
                  <a:extLst>
                    <a:ext uri="{9D8B030D-6E8A-4147-A177-3AD203B41FA5}">
                      <a16:colId xmlns:a16="http://schemas.microsoft.com/office/drawing/2014/main" val="3499674371"/>
                    </a:ext>
                  </a:extLst>
                </a:gridCol>
                <a:gridCol w="826385">
                  <a:extLst>
                    <a:ext uri="{9D8B030D-6E8A-4147-A177-3AD203B41FA5}">
                      <a16:colId xmlns:a16="http://schemas.microsoft.com/office/drawing/2014/main" val="2502345578"/>
                    </a:ext>
                  </a:extLst>
                </a:gridCol>
                <a:gridCol w="1142874">
                  <a:extLst>
                    <a:ext uri="{9D8B030D-6E8A-4147-A177-3AD203B41FA5}">
                      <a16:colId xmlns:a16="http://schemas.microsoft.com/office/drawing/2014/main" val="2440992949"/>
                    </a:ext>
                  </a:extLst>
                </a:gridCol>
                <a:gridCol w="984630">
                  <a:extLst>
                    <a:ext uri="{9D8B030D-6E8A-4147-A177-3AD203B41FA5}">
                      <a16:colId xmlns:a16="http://schemas.microsoft.com/office/drawing/2014/main" val="4229870791"/>
                    </a:ext>
                  </a:extLst>
                </a:gridCol>
              </a:tblGrid>
              <a:tr h="18288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Other Income</a:t>
                      </a:r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4992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4300 · Other Income</a:t>
                      </a:r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84311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4381 · Permitting/Plan Review</a:t>
                      </a:r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50.00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50.00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100.0%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3224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Total 4300 · Other Income</a:t>
                      </a:r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50.00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166.67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-116.67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30.0%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694254"/>
                  </a:ext>
                </a:extLst>
              </a:tr>
              <a:tr h="18288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Total Other Income</a:t>
                      </a:r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50.00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166.67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-116.67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30.0%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720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027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5941983"/>
              </p:ext>
            </p:extLst>
          </p:nvPr>
        </p:nvGraphicFramePr>
        <p:xfrm>
          <a:off x="4514766" y="3518866"/>
          <a:ext cx="4609953" cy="239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291545"/>
              </p:ext>
            </p:extLst>
          </p:nvPr>
        </p:nvGraphicFramePr>
        <p:xfrm>
          <a:off x="-2750" y="3549134"/>
          <a:ext cx="4432138" cy="2322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FA7E150-5AA0-7DCF-A7D5-FA1A70442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530571"/>
              </p:ext>
            </p:extLst>
          </p:nvPr>
        </p:nvGraphicFramePr>
        <p:xfrm>
          <a:off x="1086794" y="1189661"/>
          <a:ext cx="7317611" cy="2211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331">
                  <a:extLst>
                    <a:ext uri="{9D8B030D-6E8A-4147-A177-3AD203B41FA5}">
                      <a16:colId xmlns:a16="http://schemas.microsoft.com/office/drawing/2014/main" val="2025888638"/>
                    </a:ext>
                  </a:extLst>
                </a:gridCol>
                <a:gridCol w="252331">
                  <a:extLst>
                    <a:ext uri="{9D8B030D-6E8A-4147-A177-3AD203B41FA5}">
                      <a16:colId xmlns:a16="http://schemas.microsoft.com/office/drawing/2014/main" val="2822030845"/>
                    </a:ext>
                  </a:extLst>
                </a:gridCol>
                <a:gridCol w="252331">
                  <a:extLst>
                    <a:ext uri="{9D8B030D-6E8A-4147-A177-3AD203B41FA5}">
                      <a16:colId xmlns:a16="http://schemas.microsoft.com/office/drawing/2014/main" val="4160922626"/>
                    </a:ext>
                  </a:extLst>
                </a:gridCol>
                <a:gridCol w="252331">
                  <a:extLst>
                    <a:ext uri="{9D8B030D-6E8A-4147-A177-3AD203B41FA5}">
                      <a16:colId xmlns:a16="http://schemas.microsoft.com/office/drawing/2014/main" val="1862485449"/>
                    </a:ext>
                  </a:extLst>
                </a:gridCol>
                <a:gridCol w="252331">
                  <a:extLst>
                    <a:ext uri="{9D8B030D-6E8A-4147-A177-3AD203B41FA5}">
                      <a16:colId xmlns:a16="http://schemas.microsoft.com/office/drawing/2014/main" val="2241513910"/>
                    </a:ext>
                  </a:extLst>
                </a:gridCol>
                <a:gridCol w="2665251">
                  <a:extLst>
                    <a:ext uri="{9D8B030D-6E8A-4147-A177-3AD203B41FA5}">
                      <a16:colId xmlns:a16="http://schemas.microsoft.com/office/drawing/2014/main" val="2694745176"/>
                    </a:ext>
                  </a:extLst>
                </a:gridCol>
                <a:gridCol w="741224">
                  <a:extLst>
                    <a:ext uri="{9D8B030D-6E8A-4147-A177-3AD203B41FA5}">
                      <a16:colId xmlns:a16="http://schemas.microsoft.com/office/drawing/2014/main" val="2535730794"/>
                    </a:ext>
                  </a:extLst>
                </a:gridCol>
                <a:gridCol w="741224">
                  <a:extLst>
                    <a:ext uri="{9D8B030D-6E8A-4147-A177-3AD203B41FA5}">
                      <a16:colId xmlns:a16="http://schemas.microsoft.com/office/drawing/2014/main" val="2429616010"/>
                    </a:ext>
                  </a:extLst>
                </a:gridCol>
                <a:gridCol w="1025097">
                  <a:extLst>
                    <a:ext uri="{9D8B030D-6E8A-4147-A177-3AD203B41FA5}">
                      <a16:colId xmlns:a16="http://schemas.microsoft.com/office/drawing/2014/main" val="2970897214"/>
                    </a:ext>
                  </a:extLst>
                </a:gridCol>
                <a:gridCol w="883160">
                  <a:extLst>
                    <a:ext uri="{9D8B030D-6E8A-4147-A177-3AD203B41FA5}">
                      <a16:colId xmlns:a16="http://schemas.microsoft.com/office/drawing/2014/main" val="3379531361"/>
                    </a:ext>
                  </a:extLst>
                </a:gridCol>
              </a:tblGrid>
              <a:tr h="196199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Apr 24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Budget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$ Over Budget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% of Budget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2309165"/>
                  </a:ext>
                </a:extLst>
              </a:tr>
              <a:tr h="1886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Expense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729570"/>
                  </a:ext>
                </a:extLst>
              </a:tr>
              <a:tr h="18110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Total 9000 · CAPITAL OUTLAY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5335350"/>
                  </a:ext>
                </a:extLst>
              </a:tr>
              <a:tr h="18110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Total 6000 · ADMINISTRATION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103,650.98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91,221.23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12,429.75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113.63%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459477"/>
                  </a:ext>
                </a:extLst>
              </a:tr>
              <a:tr h="18110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Total 6670 · COMMUNICATIONS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3,000.00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-3,000.00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237990"/>
                  </a:ext>
                </a:extLst>
              </a:tr>
              <a:tr h="18110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Total 6680 · EMERGENCY MEDICAL SERVICES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8,730.79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17,724.76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-8,993.97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49.26%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0707025"/>
                  </a:ext>
                </a:extLst>
              </a:tr>
              <a:tr h="18110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Total 6700 · FIRE FIGHTING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13,631.53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8,383.35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5,248.18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162.6%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431250"/>
                  </a:ext>
                </a:extLst>
              </a:tr>
              <a:tr h="18110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Total 6850 · Fire Inspection Program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8.99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8.99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100.0%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629480"/>
                  </a:ext>
                </a:extLst>
              </a:tr>
              <a:tr h="18110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Total 6860 · MEMBERSHIP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2,894.23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1,383.34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1,510.89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209.22%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8150069"/>
                  </a:ext>
                </a:extLst>
              </a:tr>
              <a:tr h="18110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Total 6890 · Training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2,359.92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5,963.56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-3,603.64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39.57%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95278"/>
                  </a:ext>
                </a:extLst>
              </a:tr>
              <a:tr h="188654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6999 · Uncategorized Expenses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6.81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6.81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100.0%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843854"/>
                  </a:ext>
                </a:extLst>
              </a:tr>
              <a:tr h="18865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Total Expense</a:t>
                      </a:r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131,283.25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127,676.24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3,607.01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102.83%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38312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41773" y="6005932"/>
            <a:ext cx="7936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200" dirty="0"/>
              <a:t>$13K underspent for January (revised)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200" dirty="0"/>
              <a:t>$1.1K underspend for February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200" dirty="0"/>
              <a:t>$18.2K underspend for March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200" dirty="0"/>
              <a:t>$11.1K underspent for April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58F2AB-4F5F-5936-F112-82A0B045233C}"/>
              </a:ext>
            </a:extLst>
          </p:cNvPr>
          <p:cNvSpPr txBox="1"/>
          <p:nvPr/>
        </p:nvSpPr>
        <p:spPr>
          <a:xfrm>
            <a:off x="4710091" y="6297837"/>
            <a:ext cx="3194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200" dirty="0"/>
              <a:t>YTD underspent by ~$45K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97529A6-FB06-F099-AA16-0C6BAE3C61BF}"/>
              </a:ext>
            </a:extLst>
          </p:cNvPr>
          <p:cNvSpPr txBox="1">
            <a:spLocks/>
          </p:cNvSpPr>
          <p:nvPr/>
        </p:nvSpPr>
        <p:spPr>
          <a:xfrm>
            <a:off x="174806" y="476572"/>
            <a:ext cx="8229600" cy="5864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/>
              <a:t>NFPD Expense – April 2024</a:t>
            </a:r>
          </a:p>
        </p:txBody>
      </p:sp>
    </p:spTree>
    <p:extLst>
      <p:ext uri="{BB962C8B-B14F-4D97-AF65-F5344CB8AC3E}">
        <p14:creationId xmlns:p14="http://schemas.microsoft.com/office/powerpoint/2010/main" val="1603530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52013" y="1280777"/>
            <a:ext cx="8867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Significant tax revenue and backfill income for March. </a:t>
            </a:r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Nederland fire funds are in very good shape for upcoming expenses.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B49840E-527F-C85E-89AE-E10F8798DFEA}"/>
              </a:ext>
            </a:extLst>
          </p:cNvPr>
          <p:cNvSpPr txBox="1">
            <a:spLocks/>
          </p:cNvSpPr>
          <p:nvPr/>
        </p:nvSpPr>
        <p:spPr>
          <a:xfrm>
            <a:off x="174806" y="476572"/>
            <a:ext cx="8229600" cy="5864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/>
              <a:t>NFPD Summary – April 2024</a:t>
            </a:r>
          </a:p>
        </p:txBody>
      </p:sp>
    </p:spTree>
    <p:extLst>
      <p:ext uri="{BB962C8B-B14F-4D97-AF65-F5344CB8AC3E}">
        <p14:creationId xmlns:p14="http://schemas.microsoft.com/office/powerpoint/2010/main" val="2657420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BABA26B305243A60A31FCA787FEA4" ma:contentTypeVersion="17" ma:contentTypeDescription="Create a new document." ma:contentTypeScope="" ma:versionID="c55450efa4add2ba49474f1645aac7f0">
  <xsd:schema xmlns:xsd="http://www.w3.org/2001/XMLSchema" xmlns:xs="http://www.w3.org/2001/XMLSchema" xmlns:p="http://schemas.microsoft.com/office/2006/metadata/properties" xmlns:ns2="0b42ca36-c917-426e-b10f-a601cd052900" xmlns:ns3="66d75f40-7d24-403a-a859-e7f12c41f900" targetNamespace="http://schemas.microsoft.com/office/2006/metadata/properties" ma:root="true" ma:fieldsID="95404b951ea6c8993496a6703838f7f9" ns2:_="" ns3:_="">
    <xsd:import namespace="0b42ca36-c917-426e-b10f-a601cd052900"/>
    <xsd:import namespace="66d75f40-7d24-403a-a859-e7f12c41f9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2ca36-c917-426e-b10f-a601cd0529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163435-b481-4f32-b3c0-29a0a12426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75f40-7d24-403a-a859-e7f12c41f90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77865d3-a4a9-4a08-8cda-27d5374147dc}" ma:internalName="TaxCatchAll" ma:showField="CatchAllData" ma:web="66d75f40-7d24-403a-a859-e7f12c41f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42ca36-c917-426e-b10f-a601cd052900">
      <Terms xmlns="http://schemas.microsoft.com/office/infopath/2007/PartnerControls"/>
    </lcf76f155ced4ddcb4097134ff3c332f>
    <SharedWithUsers xmlns="66d75f40-7d24-403a-a859-e7f12c41f900">
      <UserInfo>
        <DisplayName/>
        <AccountId xsi:nil="true"/>
        <AccountType/>
      </UserInfo>
    </SharedWithUsers>
    <MediaLengthInSeconds xmlns="0b42ca36-c917-426e-b10f-a601cd052900" xsi:nil="true"/>
    <TaxCatchAll xmlns="66d75f40-7d24-403a-a859-e7f12c41f90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64288D-8009-48D2-B01B-747BA1A7639E}"/>
</file>

<file path=customXml/itemProps2.xml><?xml version="1.0" encoding="utf-8"?>
<ds:datastoreItem xmlns:ds="http://schemas.openxmlformats.org/officeDocument/2006/customXml" ds:itemID="{0EAEDD2D-07EF-4D68-BF0D-4E4B52D4D6C6}">
  <ds:schemaRefs>
    <ds:schemaRef ds:uri="66d75f40-7d24-403a-a859-e7f12c41f900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  <ds:schemaRef ds:uri="0b42ca36-c917-426e-b10f-a601cd05290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E4FAA3F-6CC1-4D9D-B199-59718A7B7E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294079</TotalTime>
  <Words>582</Words>
  <Application>Microsoft Office PowerPoint</Application>
  <PresentationFormat>On-screen Show (4:3)</PresentationFormat>
  <Paragraphs>186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April 2024</vt:lpstr>
      <vt:lpstr>NFPD Income – April 2024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Ryan Keeler</cp:lastModifiedBy>
  <cp:revision>190</cp:revision>
  <dcterms:created xsi:type="dcterms:W3CDTF">2020-08-05T18:00:36Z</dcterms:created>
  <dcterms:modified xsi:type="dcterms:W3CDTF">2024-05-12T18:01:58Z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0x010100AA5BABA26B305243A60A31FCA787FEA4</vt:lpwstr>
  </property>
  <property fmtid="{D5CDD505-2E9C-101B-9397-08002B2CF9AE}" pid="3" name="MediaServiceImageTags">
    <vt:lpwstr/>
  </property>
  <property fmtid="{D5CDD505-2E9C-101B-9397-08002B2CF9AE}" pid="4" name="Order">
    <vt:r8>1234200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